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5"/>
  </p:notesMasterIdLst>
  <p:handoutMasterIdLst>
    <p:handoutMasterId r:id="rId46"/>
  </p:handoutMasterIdLst>
  <p:sldIdLst>
    <p:sldId id="256" r:id="rId5"/>
    <p:sldId id="270" r:id="rId6"/>
    <p:sldId id="269" r:id="rId7"/>
    <p:sldId id="271" r:id="rId8"/>
    <p:sldId id="273" r:id="rId9"/>
    <p:sldId id="304" r:id="rId10"/>
    <p:sldId id="272" r:id="rId11"/>
    <p:sldId id="308" r:id="rId12"/>
    <p:sldId id="290" r:id="rId13"/>
    <p:sldId id="291" r:id="rId14"/>
    <p:sldId id="264" r:id="rId15"/>
    <p:sldId id="277" r:id="rId16"/>
    <p:sldId id="313" r:id="rId17"/>
    <p:sldId id="311" r:id="rId18"/>
    <p:sldId id="278" r:id="rId19"/>
    <p:sldId id="274" r:id="rId20"/>
    <p:sldId id="289" r:id="rId21"/>
    <p:sldId id="265" r:id="rId22"/>
    <p:sldId id="310" r:id="rId23"/>
    <p:sldId id="275" r:id="rId24"/>
    <p:sldId id="276" r:id="rId25"/>
    <p:sldId id="287" r:id="rId26"/>
    <p:sldId id="280" r:id="rId27"/>
    <p:sldId id="282" r:id="rId28"/>
    <p:sldId id="283" r:id="rId29"/>
    <p:sldId id="288" r:id="rId30"/>
    <p:sldId id="293" r:id="rId31"/>
    <p:sldId id="296" r:id="rId32"/>
    <p:sldId id="295" r:id="rId33"/>
    <p:sldId id="267" r:id="rId34"/>
    <p:sldId id="294" r:id="rId35"/>
    <p:sldId id="302" r:id="rId36"/>
    <p:sldId id="299" r:id="rId37"/>
    <p:sldId id="292" r:id="rId38"/>
    <p:sldId id="300" r:id="rId39"/>
    <p:sldId id="297" r:id="rId40"/>
    <p:sldId id="268" r:id="rId41"/>
    <p:sldId id="298" r:id="rId42"/>
    <p:sldId id="301" r:id="rId43"/>
    <p:sldId id="303" r:id="rId44"/>
  </p:sldIdLst>
  <p:sldSz cx="12195175"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1">
          <p15:clr>
            <a:srgbClr val="A4A3A4"/>
          </p15:clr>
        </p15:guide>
        <p15:guide id="2" pos="63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53" autoAdjust="0"/>
  </p:normalViewPr>
  <p:slideViewPr>
    <p:cSldViewPr showGuides="1">
      <p:cViewPr varScale="1">
        <p:scale>
          <a:sx n="109" d="100"/>
          <a:sy n="109" d="100"/>
        </p:scale>
        <p:origin x="120" y="132"/>
      </p:cViewPr>
      <p:guideLst>
        <p:guide orient="horz" pos="1011"/>
        <p:guide pos="63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01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18775" y="245782"/>
            <a:ext cx="2945659" cy="496411"/>
          </a:xfrm>
          <a:prstGeom prst="rect">
            <a:avLst/>
          </a:prstGeom>
        </p:spPr>
        <p:txBody>
          <a:bodyPr vert="horz" lIns="91440" tIns="45720" rIns="91440" bIns="45720" rtlCol="0"/>
          <a:lstStyle>
            <a:lvl1pPr algn="l">
              <a:defRPr sz="1200"/>
            </a:lvl1pPr>
          </a:lstStyle>
          <a:p>
            <a:endParaRPr lang="nl-NL" dirty="0">
              <a:latin typeface="MUMCTheSansOffice" panose="020B0503040302060204" pitchFamily="34" charset="0"/>
            </a:endParaRPr>
          </a:p>
        </p:txBody>
      </p:sp>
      <p:sp>
        <p:nvSpPr>
          <p:cNvPr id="3" name="Tijdelijke aanduiding voor datum 2"/>
          <p:cNvSpPr>
            <a:spLocks noGrp="1"/>
          </p:cNvSpPr>
          <p:nvPr>
            <p:ph type="dt" sz="quarter" idx="1"/>
          </p:nvPr>
        </p:nvSpPr>
        <p:spPr>
          <a:xfrm>
            <a:off x="3398838" y="245782"/>
            <a:ext cx="2945659" cy="496411"/>
          </a:xfrm>
          <a:prstGeom prst="rect">
            <a:avLst/>
          </a:prstGeom>
        </p:spPr>
        <p:txBody>
          <a:bodyPr vert="horz" lIns="91440" tIns="45720" rIns="91440" bIns="45720" rtlCol="0"/>
          <a:lstStyle>
            <a:lvl1pPr algn="r">
              <a:defRPr sz="1200"/>
            </a:lvl1pPr>
          </a:lstStyle>
          <a:p>
            <a:fld id="{F8C0FC3D-85FE-4D83-864D-B5A0A5ACAE9B}" type="datetimeFigureOut">
              <a:rPr lang="nl-NL" smtClean="0">
                <a:latin typeface="MUMCTheSansOffice" panose="020B0503040302060204" pitchFamily="34" charset="0"/>
              </a:rPr>
              <a:t>18-5-2026</a:t>
            </a:fld>
            <a:endParaRPr lang="nl-NL" dirty="0">
              <a:latin typeface="MUMCTheSansOffice" panose="020B0503040302060204" pitchFamily="34" charset="0"/>
            </a:endParaRPr>
          </a:p>
        </p:txBody>
      </p:sp>
    </p:spTree>
    <p:extLst>
      <p:ext uri="{BB962C8B-B14F-4D97-AF65-F5344CB8AC3E}">
        <p14:creationId xmlns:p14="http://schemas.microsoft.com/office/powerpoint/2010/main" val="3844654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MUMCTheSansOffice" panose="020B0503040302060204" pitchFamily="34" charset="0"/>
              </a:defRPr>
            </a:lvl1pPr>
          </a:lstStyle>
          <a:p>
            <a:fld id="{60FC74DE-F654-4713-B6D2-13D62AF2D786}" type="datetimeFigureOut">
              <a:rPr lang="nl-NL" smtClean="0"/>
              <a:pPr/>
              <a:t>18-5-2026</a:t>
            </a:fld>
            <a:endParaRPr lang="nl-NL" dirty="0"/>
          </a:p>
        </p:txBody>
      </p:sp>
      <p:sp>
        <p:nvSpPr>
          <p:cNvPr id="8" name="Tijdelijke aanduiding voor dia-afbeelding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9" name="Tijdelijke aanduiding voor koptekst 8"/>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MUMCTheSansOffice" panose="020B0503040302060204" pitchFamily="34" charset="0"/>
              </a:defRPr>
            </a:lvl1pPr>
          </a:lstStyle>
          <a:p>
            <a:endParaRPr lang="nl-NL" dirty="0"/>
          </a:p>
        </p:txBody>
      </p:sp>
      <p:sp>
        <p:nvSpPr>
          <p:cNvPr id="10" name="Tijdelijke aanduiding voor notities 9"/>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635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MCTheSansOffice" panose="020B0503040302060204" pitchFamily="34" charset="0"/>
        <a:ea typeface="+mn-ea"/>
        <a:cs typeface="+mn-cs"/>
      </a:defRPr>
    </a:lvl1pPr>
    <a:lvl2pPr marL="457200" algn="l" defTabSz="914400" rtl="0" eaLnBrk="1" latinLnBrk="0" hangingPunct="1">
      <a:defRPr sz="1200" kern="1200">
        <a:solidFill>
          <a:schemeClr val="tx1"/>
        </a:solidFill>
        <a:latin typeface="MUMCTheSansOffice" panose="020B0503040302060204" pitchFamily="34" charset="0"/>
        <a:ea typeface="+mn-ea"/>
        <a:cs typeface="+mn-cs"/>
      </a:defRPr>
    </a:lvl2pPr>
    <a:lvl3pPr marL="914400" algn="l" defTabSz="914400" rtl="0" eaLnBrk="1" latinLnBrk="0" hangingPunct="1">
      <a:defRPr sz="1200" kern="1200">
        <a:solidFill>
          <a:schemeClr val="tx1"/>
        </a:solidFill>
        <a:latin typeface="MUMCTheSansOffice" panose="020B0503040302060204" pitchFamily="34" charset="0"/>
        <a:ea typeface="+mn-ea"/>
        <a:cs typeface="+mn-cs"/>
      </a:defRPr>
    </a:lvl3pPr>
    <a:lvl4pPr marL="1371600" algn="l" defTabSz="914400" rtl="0" eaLnBrk="1" latinLnBrk="0" hangingPunct="1">
      <a:defRPr sz="1200" kern="1200">
        <a:solidFill>
          <a:schemeClr val="tx1"/>
        </a:solidFill>
        <a:latin typeface="MUMCTheSansOffice" panose="020B0503040302060204" pitchFamily="34" charset="0"/>
        <a:ea typeface="+mn-ea"/>
        <a:cs typeface="+mn-cs"/>
      </a:defRPr>
    </a:lvl4pPr>
    <a:lvl5pPr marL="1828800" algn="l" defTabSz="914400" rtl="0" eaLnBrk="1" latinLnBrk="0" hangingPunct="1">
      <a:defRPr sz="1200" kern="1200">
        <a:solidFill>
          <a:schemeClr val="tx1"/>
        </a:solidFill>
        <a:latin typeface="MUMCTheSansOffice" panose="020B050304030206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dia">
    <p:spTree>
      <p:nvGrpSpPr>
        <p:cNvPr id="1" name=""/>
        <p:cNvGrpSpPr/>
        <p:nvPr/>
      </p:nvGrpSpPr>
      <p:grpSpPr>
        <a:xfrm>
          <a:off x="0" y="0"/>
          <a:ext cx="0" cy="0"/>
          <a:chOff x="0" y="0"/>
          <a:chExt cx="0" cy="0"/>
        </a:xfrm>
      </p:grpSpPr>
      <p:sp>
        <p:nvSpPr>
          <p:cNvPr id="7" name="Rechthoek 6"/>
          <p:cNvSpPr/>
          <p:nvPr userDrawn="1"/>
        </p:nvSpPr>
        <p:spPr>
          <a:xfrm>
            <a:off x="0" y="2756925"/>
            <a:ext cx="12195175" cy="345638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latin typeface="MUMCTheSansOffice" panose="020B0503040302060204" pitchFamily="34" charset="0"/>
            </a:endParaRPr>
          </a:p>
        </p:txBody>
      </p:sp>
      <p:sp>
        <p:nvSpPr>
          <p:cNvPr id="3" name="Ondertitel 2"/>
          <p:cNvSpPr>
            <a:spLocks noGrp="1"/>
          </p:cNvSpPr>
          <p:nvPr>
            <p:ph type="subTitle" idx="1"/>
          </p:nvPr>
        </p:nvSpPr>
        <p:spPr>
          <a:xfrm>
            <a:off x="1007699" y="3044959"/>
            <a:ext cx="10659958" cy="74408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13" name="Tijdelijke aanduiding voor dianummer 12"/>
          <p:cNvSpPr>
            <a:spLocks noGrp="1"/>
          </p:cNvSpPr>
          <p:nvPr>
            <p:ph type="sldNum" sz="quarter" idx="11"/>
          </p:nvPr>
        </p:nvSpPr>
        <p:spPr/>
        <p:txBody>
          <a:bodyPr/>
          <a:lstStyle/>
          <a:p>
            <a:fld id="{0F2B34C6-6653-473B-ACCB-9371572A61D6}" type="slidenum">
              <a:rPr lang="nl-NL" smtClean="0"/>
              <a:pPr/>
              <a:t>‹nr.›</a:t>
            </a:fld>
            <a:endParaRPr lang="nl-NL" dirty="0"/>
          </a:p>
        </p:txBody>
      </p:sp>
      <p:sp>
        <p:nvSpPr>
          <p:cNvPr id="27" name="Titel 26"/>
          <p:cNvSpPr>
            <a:spLocks noGrp="1"/>
          </p:cNvSpPr>
          <p:nvPr>
            <p:ph type="title"/>
          </p:nvPr>
        </p:nvSpPr>
        <p:spPr>
          <a:xfrm>
            <a:off x="1007697" y="1508787"/>
            <a:ext cx="10659959" cy="1143000"/>
          </a:xfrm>
        </p:spPr>
        <p:txBody>
          <a:bodyPr anchor="b">
            <a:normAutofit/>
          </a:bodyPr>
          <a:lstStyle>
            <a:lvl1pPr>
              <a:defRPr sz="3000"/>
            </a:lvl1pPr>
          </a:lstStyle>
          <a:p>
            <a:r>
              <a:rPr lang="nl-NL"/>
              <a:t>Klik om de stijl te bewerken</a:t>
            </a:r>
            <a:endParaRPr lang="nl-NL" dirty="0"/>
          </a:p>
        </p:txBody>
      </p:sp>
      <p:pic>
        <p:nvPicPr>
          <p:cNvPr id="6" name="Samenwerkingsverband"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76358" y="6226295"/>
            <a:ext cx="3536545" cy="522000"/>
          </a:xfrm>
          <a:prstGeom prst="rect">
            <a:avLst/>
          </a:prstGeom>
        </p:spPr>
      </p:pic>
      <p:pic>
        <p:nvPicPr>
          <p:cNvPr id="2" name="doLogo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626" y="412405"/>
            <a:ext cx="3427377" cy="712989"/>
          </a:xfrm>
          <a:prstGeom prst="rect">
            <a:avLst/>
          </a:prstGeom>
        </p:spPr>
      </p:pic>
      <p:pic>
        <p:nvPicPr>
          <p:cNvPr id="4" name="doLogo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432" y="6309322"/>
            <a:ext cx="1958926" cy="407511"/>
          </a:xfrm>
          <a:prstGeom prst="rect">
            <a:avLst/>
          </a:prstGeom>
        </p:spPr>
      </p:pic>
      <p:pic>
        <p:nvPicPr>
          <p:cNvPr id="15" name="Afbeelding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97987" y="6309320"/>
            <a:ext cx="864096" cy="420826"/>
          </a:xfrm>
          <a:prstGeom prst="rect">
            <a:avLst/>
          </a:prstGeom>
        </p:spPr>
      </p:pic>
      <p:pic>
        <p:nvPicPr>
          <p:cNvPr id="16" name="Afbeelding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59904" y="6267049"/>
            <a:ext cx="1170331" cy="474319"/>
          </a:xfrm>
          <a:prstGeom prst="rect">
            <a:avLst/>
          </a:prstGeom>
        </p:spPr>
      </p:pic>
      <p:sp>
        <p:nvSpPr>
          <p:cNvPr id="18" name="Tekstvak 17"/>
          <p:cNvSpPr txBox="1"/>
          <p:nvPr userDrawn="1"/>
        </p:nvSpPr>
        <p:spPr>
          <a:xfrm>
            <a:off x="769331" y="807842"/>
            <a:ext cx="3528056" cy="353943"/>
          </a:xfrm>
          <a:prstGeom prst="rect">
            <a:avLst/>
          </a:prstGeom>
          <a:solidFill>
            <a:schemeClr val="bg2"/>
          </a:solidFill>
        </p:spPr>
        <p:txBody>
          <a:bodyPr wrap="square" rtlCol="0">
            <a:spAutoFit/>
          </a:bodyPr>
          <a:lstStyle/>
          <a:p>
            <a:r>
              <a:rPr lang="nl-NL" sz="1700" dirty="0">
                <a:latin typeface="MUMCTheSansOffice" panose="020B0503040302060204" pitchFamily="34" charset="0"/>
                <a:ea typeface="Microsoft JhengHei Light" panose="020B0304030504040204" pitchFamily="34" charset="-120"/>
                <a:cs typeface="Calibri Light" panose="020F0302020204030204" pitchFamily="34" charset="0"/>
              </a:rPr>
              <a:t>University Eye Clinic Maastricht</a:t>
            </a:r>
          </a:p>
        </p:txBody>
      </p:sp>
      <p:sp>
        <p:nvSpPr>
          <p:cNvPr id="21" name="Rechthoek 20"/>
          <p:cNvSpPr/>
          <p:nvPr userDrawn="1"/>
        </p:nvSpPr>
        <p:spPr>
          <a:xfrm>
            <a:off x="264939" y="6237312"/>
            <a:ext cx="2448272" cy="535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Picture 10" descr="File:Maastricht University logo.svg - Wikimedia Commons"/>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85093" y="6351547"/>
            <a:ext cx="1825774" cy="37898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ep 42"/>
          <p:cNvGrpSpPr/>
          <p:nvPr userDrawn="1"/>
        </p:nvGrpSpPr>
        <p:grpSpPr>
          <a:xfrm>
            <a:off x="-23093" y="1052736"/>
            <a:ext cx="12225624" cy="648072"/>
            <a:chOff x="-23093" y="1052736"/>
            <a:chExt cx="12225624" cy="648072"/>
          </a:xfrm>
        </p:grpSpPr>
        <p:grpSp>
          <p:nvGrpSpPr>
            <p:cNvPr id="23" name="Groep 22"/>
            <p:cNvGrpSpPr/>
            <p:nvPr userDrawn="1"/>
          </p:nvGrpSpPr>
          <p:grpSpPr>
            <a:xfrm>
              <a:off x="-23093" y="1052736"/>
              <a:ext cx="12225624" cy="648072"/>
              <a:chOff x="-23093" y="1052736"/>
              <a:chExt cx="12225624" cy="648072"/>
            </a:xfrm>
          </p:grpSpPr>
          <p:grpSp>
            <p:nvGrpSpPr>
              <p:cNvPr id="20" name="Groep 19"/>
              <p:cNvGrpSpPr/>
              <p:nvPr userDrawn="1"/>
            </p:nvGrpSpPr>
            <p:grpSpPr>
              <a:xfrm>
                <a:off x="9661983" y="1052736"/>
                <a:ext cx="2540548" cy="648072"/>
                <a:chOff x="9661983" y="1052736"/>
                <a:chExt cx="2540548" cy="648072"/>
              </a:xfrm>
            </p:grpSpPr>
            <p:pic>
              <p:nvPicPr>
                <p:cNvPr id="9" name="Afbeelding 8"/>
                <p:cNvPicPr>
                  <a:picLocks noChangeAspect="1"/>
                </p:cNvPicPr>
                <p:nvPr userDrawn="1"/>
              </p:nvPicPr>
              <p:blipFill rotWithShape="1">
                <a:blip r:embed="rId7" cstate="email">
                  <a:extLst>
                    <a:ext uri="{28A0092B-C50C-407E-A947-70E740481C1C}">
                      <a14:useLocalDpi xmlns:a14="http://schemas.microsoft.com/office/drawing/2010/main"/>
                    </a:ext>
                  </a:extLst>
                </a:blip>
                <a:srcRect l="35346" t="29513" r="36664" b="35071"/>
                <a:stretch/>
              </p:blipFill>
              <p:spPr>
                <a:xfrm>
                  <a:off x="9697987" y="1052736"/>
                  <a:ext cx="1224136" cy="648072"/>
                </a:xfrm>
                <a:prstGeom prst="ellipse">
                  <a:avLst/>
                </a:prstGeom>
              </p:spPr>
            </p:pic>
            <p:cxnSp>
              <p:nvCxnSpPr>
                <p:cNvPr id="11" name="Rechte verbindingslijn 10"/>
                <p:cNvCxnSpPr/>
                <p:nvPr userDrawn="1"/>
              </p:nvCxnSpPr>
              <p:spPr>
                <a:xfrm flipH="1">
                  <a:off x="10888531" y="1423311"/>
                  <a:ext cx="1314000" cy="0"/>
                </a:xfrm>
                <a:prstGeom prst="line">
                  <a:avLst/>
                </a:prstGeom>
                <a:ln w="28575">
                  <a:solidFill>
                    <a:srgbClr val="01408D"/>
                  </a:solidFill>
                </a:ln>
                <a:effectLst/>
              </p:spPr>
              <p:style>
                <a:lnRef idx="3">
                  <a:schemeClr val="accent1"/>
                </a:lnRef>
                <a:fillRef idx="0">
                  <a:schemeClr val="accent1"/>
                </a:fillRef>
                <a:effectRef idx="2">
                  <a:schemeClr val="accent1"/>
                </a:effectRef>
                <a:fontRef idx="minor">
                  <a:schemeClr val="tx1"/>
                </a:fontRef>
              </p:style>
            </p:cxnSp>
            <p:sp>
              <p:nvSpPr>
                <p:cNvPr id="12" name="Rechthoek 11"/>
                <p:cNvSpPr/>
                <p:nvPr userDrawn="1"/>
              </p:nvSpPr>
              <p:spPr>
                <a:xfrm flipV="1">
                  <a:off x="9661983" y="1434119"/>
                  <a:ext cx="72008" cy="53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0" name="Rechte verbindingslijn 9"/>
              <p:cNvCxnSpPr/>
              <p:nvPr userDrawn="1"/>
            </p:nvCxnSpPr>
            <p:spPr>
              <a:xfrm flipH="1">
                <a:off x="-23093" y="1421268"/>
                <a:ext cx="9769995" cy="6182"/>
              </a:xfrm>
              <a:prstGeom prst="line">
                <a:avLst/>
              </a:prstGeom>
              <a:ln w="28575">
                <a:solidFill>
                  <a:srgbClr val="01408D"/>
                </a:solidFill>
              </a:ln>
              <a:effectLst/>
            </p:spPr>
            <p:style>
              <a:lnRef idx="3">
                <a:schemeClr val="accent1"/>
              </a:lnRef>
              <a:fillRef idx="0">
                <a:schemeClr val="accent1"/>
              </a:fillRef>
              <a:effectRef idx="2">
                <a:schemeClr val="accent1"/>
              </a:effectRef>
              <a:fontRef idx="minor">
                <a:schemeClr val="tx1"/>
              </a:fontRef>
            </p:style>
          </p:cxnSp>
        </p:grpSp>
        <p:cxnSp>
          <p:nvCxnSpPr>
            <p:cNvPr id="8" name="Rechte verbindingslijn 7"/>
            <p:cNvCxnSpPr/>
            <p:nvPr userDrawn="1"/>
          </p:nvCxnSpPr>
          <p:spPr>
            <a:xfrm flipH="1">
              <a:off x="10711737" y="1484784"/>
              <a:ext cx="176794" cy="1740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006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24580" y="260351"/>
            <a:ext cx="10975658" cy="1143000"/>
          </a:xfrm>
        </p:spPr>
        <p:txBody>
          <a:bodyPr anchor="b">
            <a:normAutofit/>
          </a:bodyPr>
          <a:lstStyle>
            <a:lvl1pPr algn="l">
              <a:defRPr sz="2800" b="1">
                <a:latin typeface="MUMCTheSansOffice" panose="020B0503040302060204"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624580" y="1604435"/>
            <a:ext cx="10975658" cy="4176465"/>
          </a:xfrm>
        </p:spPr>
        <p:txBody>
          <a:bodyPr/>
          <a:lstStyle>
            <a:lvl1pPr>
              <a:defRPr sz="2400">
                <a:latin typeface="MUMCTheSansOffice" panose="020B0503040302060204" pitchFamily="34" charset="0"/>
              </a:defRPr>
            </a:lvl1pPr>
            <a:lvl2pPr>
              <a:defRPr sz="2400">
                <a:latin typeface="MUMCTheSansOffice" panose="020B0503040302060204" pitchFamily="34" charset="0"/>
              </a:defRPr>
            </a:lvl2pPr>
            <a:lvl3pPr>
              <a:defRPr>
                <a:latin typeface="MUMCTheSansOffice" panose="020B0503040302060204" pitchFamily="34" charset="0"/>
              </a:defRPr>
            </a:lvl3pPr>
            <a:lvl4pPr>
              <a:defRPr>
                <a:latin typeface="MUMCTheSansOffice" panose="020B0503040302060204" pitchFamily="34" charset="0"/>
              </a:defRPr>
            </a:lvl4pPr>
            <a:lvl5pPr>
              <a:defRPr>
                <a:latin typeface="MUMCTheSansOffice" panose="020B050304030206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Rechthoek 6"/>
          <p:cNvSpPr/>
          <p:nvPr userDrawn="1"/>
        </p:nvSpPr>
        <p:spPr>
          <a:xfrm>
            <a:off x="0" y="6021289"/>
            <a:ext cx="12195175" cy="1800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latin typeface="MUMCTheSansOffice" panose="020B0503040302060204" pitchFamily="34" charset="0"/>
            </a:endParaRPr>
          </a:p>
        </p:txBody>
      </p:sp>
      <p:sp>
        <p:nvSpPr>
          <p:cNvPr id="8" name="Tijdelijke aanduiding voor dianummer 6"/>
          <p:cNvSpPr>
            <a:spLocks noGrp="1"/>
          </p:cNvSpPr>
          <p:nvPr>
            <p:ph type="sldNum" sz="quarter" idx="4"/>
          </p:nvPr>
        </p:nvSpPr>
        <p:spPr>
          <a:xfrm>
            <a:off x="11091442" y="6309321"/>
            <a:ext cx="814996" cy="365125"/>
          </a:xfrm>
          <a:prstGeom prst="rect">
            <a:avLst/>
          </a:prstGeom>
        </p:spPr>
        <p:txBody>
          <a:bodyPr/>
          <a:lstStyle>
            <a:lvl1pPr algn="r">
              <a:defRPr/>
            </a:lvl1pPr>
          </a:lstStyle>
          <a:p>
            <a:fld id="{0F2B34C6-6653-473B-ACCB-9371572A61D6}" type="slidenum">
              <a:rPr lang="nl-NL" smtClean="0"/>
              <a:pPr/>
              <a:t>‹nr.›</a:t>
            </a:fld>
            <a:endParaRPr lang="nl-NL" dirty="0"/>
          </a:p>
        </p:txBody>
      </p:sp>
      <p:sp>
        <p:nvSpPr>
          <p:cNvPr id="9" name="Rechthoek 8"/>
          <p:cNvSpPr/>
          <p:nvPr userDrawn="1"/>
        </p:nvSpPr>
        <p:spPr>
          <a:xfrm>
            <a:off x="264939" y="6237312"/>
            <a:ext cx="2448272" cy="535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0" y="5852908"/>
            <a:ext cx="12195175" cy="456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Groep 27"/>
          <p:cNvGrpSpPr/>
          <p:nvPr userDrawn="1"/>
        </p:nvGrpSpPr>
        <p:grpSpPr>
          <a:xfrm>
            <a:off x="-23093" y="5805264"/>
            <a:ext cx="12225624" cy="648072"/>
            <a:chOff x="-23093" y="1052736"/>
            <a:chExt cx="12225624" cy="648072"/>
          </a:xfrm>
        </p:grpSpPr>
        <p:grpSp>
          <p:nvGrpSpPr>
            <p:cNvPr id="29" name="Groep 28"/>
            <p:cNvGrpSpPr/>
            <p:nvPr userDrawn="1"/>
          </p:nvGrpSpPr>
          <p:grpSpPr>
            <a:xfrm>
              <a:off x="-23093" y="1052736"/>
              <a:ext cx="12225624" cy="648072"/>
              <a:chOff x="-23093" y="1052736"/>
              <a:chExt cx="12225624" cy="648072"/>
            </a:xfrm>
          </p:grpSpPr>
          <p:grpSp>
            <p:nvGrpSpPr>
              <p:cNvPr id="31" name="Groep 30"/>
              <p:cNvGrpSpPr/>
              <p:nvPr userDrawn="1"/>
            </p:nvGrpSpPr>
            <p:grpSpPr>
              <a:xfrm>
                <a:off x="9661983" y="1052736"/>
                <a:ext cx="2540548" cy="648072"/>
                <a:chOff x="9661983" y="1052736"/>
                <a:chExt cx="2540548" cy="648072"/>
              </a:xfrm>
            </p:grpSpPr>
            <p:pic>
              <p:nvPicPr>
                <p:cNvPr id="33" name="Afbeelding 32"/>
                <p:cNvPicPr>
                  <a:picLocks noChangeAspect="1"/>
                </p:cNvPicPr>
                <p:nvPr userDrawn="1"/>
              </p:nvPicPr>
              <p:blipFill rotWithShape="1">
                <a:blip r:embed="rId2" cstate="email">
                  <a:extLst>
                    <a:ext uri="{28A0092B-C50C-407E-A947-70E740481C1C}">
                      <a14:useLocalDpi xmlns:a14="http://schemas.microsoft.com/office/drawing/2010/main"/>
                    </a:ext>
                  </a:extLst>
                </a:blip>
                <a:srcRect l="35346" t="29513" r="36664" b="35071"/>
                <a:stretch/>
              </p:blipFill>
              <p:spPr>
                <a:xfrm>
                  <a:off x="9697987" y="1052736"/>
                  <a:ext cx="1224136" cy="648072"/>
                </a:xfrm>
                <a:prstGeom prst="ellipse">
                  <a:avLst/>
                </a:prstGeom>
              </p:spPr>
            </p:pic>
            <p:cxnSp>
              <p:nvCxnSpPr>
                <p:cNvPr id="34" name="Rechte verbindingslijn 33"/>
                <p:cNvCxnSpPr/>
                <p:nvPr userDrawn="1"/>
              </p:nvCxnSpPr>
              <p:spPr>
                <a:xfrm flipH="1">
                  <a:off x="10888531" y="1423311"/>
                  <a:ext cx="1314000" cy="0"/>
                </a:xfrm>
                <a:prstGeom prst="line">
                  <a:avLst/>
                </a:prstGeom>
                <a:ln w="28575">
                  <a:solidFill>
                    <a:srgbClr val="01408D"/>
                  </a:solidFill>
                </a:ln>
                <a:effectLst/>
              </p:spPr>
              <p:style>
                <a:lnRef idx="3">
                  <a:schemeClr val="accent1"/>
                </a:lnRef>
                <a:fillRef idx="0">
                  <a:schemeClr val="accent1"/>
                </a:fillRef>
                <a:effectRef idx="2">
                  <a:schemeClr val="accent1"/>
                </a:effectRef>
                <a:fontRef idx="minor">
                  <a:schemeClr val="tx1"/>
                </a:fontRef>
              </p:style>
            </p:cxnSp>
            <p:sp>
              <p:nvSpPr>
                <p:cNvPr id="35" name="Rechthoek 34"/>
                <p:cNvSpPr/>
                <p:nvPr userDrawn="1"/>
              </p:nvSpPr>
              <p:spPr>
                <a:xfrm flipV="1">
                  <a:off x="9661983" y="1434119"/>
                  <a:ext cx="72008" cy="53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32" name="Rechte verbindingslijn 31"/>
              <p:cNvCxnSpPr/>
              <p:nvPr userDrawn="1"/>
            </p:nvCxnSpPr>
            <p:spPr>
              <a:xfrm flipH="1">
                <a:off x="-23093" y="1421268"/>
                <a:ext cx="9769995" cy="6182"/>
              </a:xfrm>
              <a:prstGeom prst="line">
                <a:avLst/>
              </a:prstGeom>
              <a:ln w="28575">
                <a:solidFill>
                  <a:srgbClr val="01408D"/>
                </a:solidFill>
              </a:ln>
              <a:effectLst/>
            </p:spPr>
            <p:style>
              <a:lnRef idx="3">
                <a:schemeClr val="accent1"/>
              </a:lnRef>
              <a:fillRef idx="0">
                <a:schemeClr val="accent1"/>
              </a:fillRef>
              <a:effectRef idx="2">
                <a:schemeClr val="accent1"/>
              </a:effectRef>
              <a:fontRef idx="minor">
                <a:schemeClr val="tx1"/>
              </a:fontRef>
            </p:style>
          </p:cxnSp>
        </p:grpSp>
        <p:cxnSp>
          <p:nvCxnSpPr>
            <p:cNvPr id="30" name="Rechte verbindingslijn 29"/>
            <p:cNvCxnSpPr/>
            <p:nvPr userDrawn="1"/>
          </p:nvCxnSpPr>
          <p:spPr>
            <a:xfrm flipH="1">
              <a:off x="10711737" y="1484784"/>
              <a:ext cx="176794" cy="1740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5635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4580" y="260648"/>
            <a:ext cx="10975658" cy="1143000"/>
          </a:xfrm>
          <a:prstGeom prst="rect">
            <a:avLst/>
          </a:prstGeom>
        </p:spPr>
        <p:txBody>
          <a:bodyPr vert="horz" lIns="91440" tIns="45720" rIns="91440" bIns="45720" rtlCol="0" anchor="t">
            <a:normAutofit/>
          </a:bodyPr>
          <a:lstStyle/>
          <a:p>
            <a:r>
              <a:rPr lang="nl-NL" dirty="0"/>
              <a:t>Klik om de stijl te bewerken</a:t>
            </a:r>
          </a:p>
        </p:txBody>
      </p:sp>
      <p:sp>
        <p:nvSpPr>
          <p:cNvPr id="3" name="Tijdelijke aanduiding voor tekst 2"/>
          <p:cNvSpPr>
            <a:spLocks noGrp="1"/>
          </p:cNvSpPr>
          <p:nvPr>
            <p:ph type="body" idx="1"/>
          </p:nvPr>
        </p:nvSpPr>
        <p:spPr>
          <a:xfrm>
            <a:off x="624580" y="1700810"/>
            <a:ext cx="10975658" cy="417646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Rechthoek 7"/>
          <p:cNvSpPr/>
          <p:nvPr/>
        </p:nvSpPr>
        <p:spPr>
          <a:xfrm>
            <a:off x="0" y="6021289"/>
            <a:ext cx="12195175" cy="1800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latin typeface="MUMCTheSansOffice" panose="020B0503040302060204" pitchFamily="34" charset="0"/>
            </a:endParaRPr>
          </a:p>
        </p:txBody>
      </p:sp>
      <p:sp>
        <p:nvSpPr>
          <p:cNvPr id="9" name="Tijdelijke aanduiding voor dianummer 6"/>
          <p:cNvSpPr>
            <a:spLocks noGrp="1"/>
          </p:cNvSpPr>
          <p:nvPr>
            <p:ph type="sldNum" sz="quarter" idx="4"/>
          </p:nvPr>
        </p:nvSpPr>
        <p:spPr>
          <a:xfrm>
            <a:off x="11091442" y="6309321"/>
            <a:ext cx="814996" cy="365125"/>
          </a:xfrm>
          <a:prstGeom prst="rect">
            <a:avLst/>
          </a:prstGeom>
        </p:spPr>
        <p:txBody>
          <a:bodyPr/>
          <a:lstStyle>
            <a:lvl1pPr algn="r">
              <a:defRPr sz="1400">
                <a:latin typeface="MUMCTheSansOffice" panose="020B0503040302060204" pitchFamily="34" charset="0"/>
              </a:defRPr>
            </a:lvl1pPr>
          </a:lstStyle>
          <a:p>
            <a:fld id="{0F2B34C6-6653-473B-ACCB-9371572A61D6}" type="slidenum">
              <a:rPr lang="nl-NL" smtClean="0"/>
              <a:pPr/>
              <a:t>‹nr.›</a:t>
            </a:fld>
            <a:endParaRPr lang="nl-NL" dirty="0"/>
          </a:p>
        </p:txBody>
      </p:sp>
      <p:sp>
        <p:nvSpPr>
          <p:cNvPr id="4" name="Tijdelijke aanduiding voor datum 3"/>
          <p:cNvSpPr>
            <a:spLocks noGrp="1"/>
          </p:cNvSpPr>
          <p:nvPr>
            <p:ph type="dt" sz="half" idx="2"/>
          </p:nvPr>
        </p:nvSpPr>
        <p:spPr>
          <a:xfrm>
            <a:off x="838200" y="6356350"/>
            <a:ext cx="2744788" cy="365125"/>
          </a:xfrm>
          <a:prstGeom prst="rect">
            <a:avLst/>
          </a:prstGeom>
        </p:spPr>
        <p:txBody>
          <a:bodyPr vert="horz" lIns="91440" tIns="45720" rIns="91440" bIns="45720" rtlCol="0" anchor="ctr"/>
          <a:lstStyle>
            <a:lvl1pPr algn="l">
              <a:defRPr sz="1200">
                <a:solidFill>
                  <a:schemeClr val="tx1">
                    <a:tint val="75000"/>
                  </a:schemeClr>
                </a:solidFill>
                <a:latin typeface="MUMCTheSansOffice" panose="020B0503040302060204" pitchFamily="34" charset="0"/>
              </a:defRPr>
            </a:lvl1pPr>
          </a:lstStyle>
          <a:p>
            <a:fld id="{D30D9D4D-AA30-4B2D-A5BC-B189EC3C6EF9}" type="datetimeFigureOut">
              <a:rPr lang="nl-NL" smtClean="0"/>
              <a:pPr/>
              <a:t>18-5-2026</a:t>
            </a:fld>
            <a:endParaRPr lang="nl-NL" dirty="0"/>
          </a:p>
        </p:txBody>
      </p:sp>
      <p:sp>
        <p:nvSpPr>
          <p:cNvPr id="5" name="Tijdelijke aanduiding voor voettekst 4"/>
          <p:cNvSpPr>
            <a:spLocks noGrp="1"/>
          </p:cNvSpPr>
          <p:nvPr>
            <p:ph type="ftr" sz="quarter" idx="3"/>
          </p:nvPr>
        </p:nvSpPr>
        <p:spPr>
          <a:xfrm>
            <a:off x="4040188"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UMCTheSansOffice" panose="020B0503040302060204" pitchFamily="34" charset="0"/>
              </a:defRPr>
            </a:lvl1pPr>
          </a:lstStyle>
          <a:p>
            <a:endParaRPr lang="nl-NL" dirty="0"/>
          </a:p>
        </p:txBody>
      </p:sp>
      <p:pic>
        <p:nvPicPr>
          <p:cNvPr id="10" name="Samenwerkingsverband"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76358" y="6226295"/>
            <a:ext cx="3536545" cy="522000"/>
          </a:xfrm>
          <a:prstGeom prst="rect">
            <a:avLst/>
          </a:prstGeom>
        </p:spPr>
      </p:pic>
      <p:pic>
        <p:nvPicPr>
          <p:cNvPr id="6" name="doLogo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432" y="6309322"/>
            <a:ext cx="1958926" cy="407511"/>
          </a:xfrm>
          <a:prstGeom prst="rect">
            <a:avLst/>
          </a:prstGeom>
        </p:spPr>
      </p:pic>
    </p:spTree>
    <p:extLst>
      <p:ext uri="{BB962C8B-B14F-4D97-AF65-F5344CB8AC3E}">
        <p14:creationId xmlns:p14="http://schemas.microsoft.com/office/powerpoint/2010/main" val="61506601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2800" b="1" kern="1200" baseline="0">
          <a:solidFill>
            <a:schemeClr val="tx1"/>
          </a:solidFill>
          <a:latin typeface="MUMCTheSansOffice" panose="020B050304030206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MUMCTheSansOffice" panose="020B050304030206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UMCTheSansOffice" panose="020B050304030206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MUMCTheSansOffice" panose="020B050304030206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UMCTheSansOffice" panose="020B050304030206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UMCTheSansOffice" panose="020B050304030206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2.jpe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jpe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9.png"/><Relationship Id="rId4" Type="http://schemas.openxmlformats.org/officeDocument/2006/relationships/image" Target="../media/image31.jpe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007697" y="5061182"/>
            <a:ext cx="10659958" cy="744082"/>
          </a:xfrm>
        </p:spPr>
        <p:txBody>
          <a:bodyPr/>
          <a:lstStyle/>
          <a:p>
            <a:r>
              <a:rPr lang="nl-NL" b="1" dirty="0"/>
              <a:t>Ronald de Crom</a:t>
            </a:r>
          </a:p>
          <a:p>
            <a:r>
              <a:rPr lang="nl-NL" dirty="0"/>
              <a:t>Oogarts</a:t>
            </a:r>
          </a:p>
        </p:txBody>
      </p:sp>
      <p:sp>
        <p:nvSpPr>
          <p:cNvPr id="3" name="Titel 2"/>
          <p:cNvSpPr>
            <a:spLocks noGrp="1"/>
          </p:cNvSpPr>
          <p:nvPr>
            <p:ph type="title"/>
          </p:nvPr>
        </p:nvSpPr>
        <p:spPr>
          <a:xfrm>
            <a:off x="1007697" y="1556792"/>
            <a:ext cx="10659959" cy="1008113"/>
          </a:xfrm>
        </p:spPr>
        <p:txBody>
          <a:bodyPr>
            <a:normAutofit/>
          </a:bodyPr>
          <a:lstStyle/>
          <a:p>
            <a:pPr algn="ctr"/>
            <a:r>
              <a:rPr lang="nl-NL" sz="3300" dirty="0"/>
              <a:t>Glaucoom en leefstijl</a:t>
            </a:r>
            <a:br>
              <a:rPr lang="nl-NL" sz="2800" dirty="0"/>
            </a:br>
            <a:r>
              <a:rPr lang="nl-NL" sz="2400" b="0" dirty="0"/>
              <a:t>De invloed van beweging en andere dagelijkse keuzes</a:t>
            </a:r>
          </a:p>
        </p:txBody>
      </p:sp>
      <p:sp>
        <p:nvSpPr>
          <p:cNvPr id="4" name="Ondertitel 1"/>
          <p:cNvSpPr txBox="1">
            <a:spLocks/>
          </p:cNvSpPr>
          <p:nvPr/>
        </p:nvSpPr>
        <p:spPr>
          <a:xfrm>
            <a:off x="1007698" y="5733256"/>
            <a:ext cx="10659958" cy="36004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800" kern="1200" baseline="0">
                <a:solidFill>
                  <a:schemeClr val="bg1"/>
                </a:solidFill>
                <a:latin typeface="MUMCTheSansOffice" panose="020B050304030206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MUMCTheSansOffice" panose="020B050304030206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MUMCTheSansOffice" panose="020B050304030206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UMCTheSansOffice" panose="020B050304030206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UMCTheSansOffice" panose="020B050304030206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dirty="0" err="1"/>
              <a:t>Glaucoomdag</a:t>
            </a:r>
            <a:r>
              <a:rPr lang="nl-NL" dirty="0"/>
              <a:t>, Vrijdag 8 maart 2026</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9875" y="3212976"/>
            <a:ext cx="3156909" cy="2625075"/>
          </a:xfrm>
          <a:prstGeom prst="rect">
            <a:avLst/>
          </a:prstGeom>
        </p:spPr>
      </p:pic>
    </p:spTree>
    <p:extLst>
      <p:ext uri="{BB962C8B-B14F-4D97-AF65-F5344CB8AC3E}">
        <p14:creationId xmlns:p14="http://schemas.microsoft.com/office/powerpoint/2010/main" val="390023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nl-NL" dirty="0"/>
              <a:t>Andere factoren kunnen ook van invloed zijn bij glaucoom</a:t>
            </a:r>
          </a:p>
        </p:txBody>
      </p:sp>
      <p:pic>
        <p:nvPicPr>
          <p:cNvPr id="102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a:ext>
            </a:extLst>
          </a:blip>
          <a:srcRect l="7103" t="4148" r="3957" b="5132"/>
          <a:stretch/>
        </p:blipFill>
        <p:spPr bwMode="auto">
          <a:xfrm>
            <a:off x="9625979" y="2636912"/>
            <a:ext cx="2448272" cy="321335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34123" y="1417234"/>
            <a:ext cx="3867438" cy="3024336"/>
          </a:xfrm>
          <a:prstGeom prst="rect">
            <a:avLst/>
          </a:prstGeom>
        </p:spPr>
      </p:pic>
      <p:pic>
        <p:nvPicPr>
          <p:cNvPr id="6" name="Afbeelding 5"/>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61683" y="1124744"/>
            <a:ext cx="3220162" cy="2719248"/>
          </a:xfrm>
          <a:prstGeom prst="rect">
            <a:avLst/>
          </a:prstGeom>
        </p:spPr>
      </p:pic>
      <p:pic>
        <p:nvPicPr>
          <p:cNvPr id="10" name="Afbeelding 9"/>
          <p:cNvPicPr>
            <a:picLocks noChangeAspect="1"/>
          </p:cNvPicPr>
          <p:nvPr/>
        </p:nvPicPr>
        <p:blipFill rotWithShape="1">
          <a:blip r:embed="rId5" cstate="email">
            <a:extLst>
              <a:ext uri="{28A0092B-C50C-407E-A947-70E740481C1C}">
                <a14:useLocalDpi xmlns:a14="http://schemas.microsoft.com/office/drawing/2010/main"/>
              </a:ext>
            </a:extLst>
          </a:blip>
          <a:srcRect r="2801" b="3782"/>
          <a:stretch/>
        </p:blipFill>
        <p:spPr>
          <a:xfrm>
            <a:off x="3559437" y="2564904"/>
            <a:ext cx="3546262" cy="3445278"/>
          </a:xfrm>
          <a:prstGeom prst="ellipse">
            <a:avLst/>
          </a:prstGeom>
        </p:spPr>
      </p:pic>
      <p:pic>
        <p:nvPicPr>
          <p:cNvPr id="7" name="Afbeelding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360438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rotWithShape="1">
          <a:blip r:embed="rId2" cstate="email">
            <a:extLst>
              <a:ext uri="{28A0092B-C50C-407E-A947-70E740481C1C}">
                <a14:useLocalDpi xmlns:a14="http://schemas.microsoft.com/office/drawing/2010/main"/>
              </a:ext>
            </a:extLst>
          </a:blip>
          <a:srcRect l="24545" t="6940" r="15414" b="4205"/>
          <a:stretch/>
        </p:blipFill>
        <p:spPr>
          <a:xfrm>
            <a:off x="9943102" y="3555522"/>
            <a:ext cx="1049652" cy="2337318"/>
          </a:xfrm>
          <a:prstGeom prst="rect">
            <a:avLst/>
          </a:prstGeom>
        </p:spPr>
      </p:pic>
      <p:sp>
        <p:nvSpPr>
          <p:cNvPr id="2" name="Titel 1"/>
          <p:cNvSpPr>
            <a:spLocks noGrp="1"/>
          </p:cNvSpPr>
          <p:nvPr>
            <p:ph type="title"/>
          </p:nvPr>
        </p:nvSpPr>
        <p:spPr/>
        <p:txBody>
          <a:bodyPr anchor="ctr"/>
          <a:lstStyle/>
          <a:p>
            <a:r>
              <a:rPr lang="nl-NL" dirty="0"/>
              <a:t>Beweging</a:t>
            </a:r>
          </a:p>
        </p:txBody>
      </p:sp>
      <p:sp>
        <p:nvSpPr>
          <p:cNvPr id="4" name="Tijdelijke aanduiding voor inhoud 3"/>
          <p:cNvSpPr>
            <a:spLocks noGrp="1"/>
          </p:cNvSpPr>
          <p:nvPr>
            <p:ph idx="1"/>
          </p:nvPr>
        </p:nvSpPr>
        <p:spPr>
          <a:xfrm>
            <a:off x="624579" y="1604435"/>
            <a:ext cx="11449671" cy="4176465"/>
          </a:xfrm>
        </p:spPr>
        <p:txBody>
          <a:bodyPr>
            <a:normAutofit/>
          </a:bodyPr>
          <a:lstStyle/>
          <a:p>
            <a:r>
              <a:rPr lang="nl-NL" dirty="0"/>
              <a:t>Aerobe beweging / duurtraining </a:t>
            </a:r>
          </a:p>
          <a:p>
            <a:pPr lvl="1"/>
            <a:r>
              <a:rPr lang="nl-NL" dirty="0"/>
              <a:t>Meer fysiek actief				langzamere progressie glaucoom</a:t>
            </a:r>
          </a:p>
          <a:p>
            <a:pPr lvl="1"/>
            <a:endParaRPr lang="nl-NL" dirty="0"/>
          </a:p>
          <a:p>
            <a:pPr lvl="1"/>
            <a:r>
              <a:rPr lang="nl-NL" dirty="0"/>
              <a:t>Extra 5000 stappen / dag			vermindering van gemiddelde 	</a:t>
            </a:r>
          </a:p>
          <a:p>
            <a:pPr lvl="1"/>
            <a:r>
              <a:rPr lang="nl-NL" dirty="0"/>
              <a:t>2.5 uur/dag actieve beweging		progressie met </a:t>
            </a:r>
            <a:r>
              <a:rPr lang="nl-NL" baseline="30000" dirty="0"/>
              <a:t>+</a:t>
            </a:r>
            <a:r>
              <a:rPr lang="nl-NL" dirty="0"/>
              <a:t>/- 10% 	</a:t>
            </a:r>
          </a:p>
        </p:txBody>
      </p:sp>
      <p:sp>
        <p:nvSpPr>
          <p:cNvPr id="8" name="Tekstvak 7"/>
          <p:cNvSpPr txBox="1"/>
          <p:nvPr/>
        </p:nvSpPr>
        <p:spPr>
          <a:xfrm>
            <a:off x="2281163" y="6396335"/>
            <a:ext cx="9895355" cy="461665"/>
          </a:xfrm>
          <a:prstGeom prst="rect">
            <a:avLst/>
          </a:prstGeom>
          <a:noFill/>
        </p:spPr>
        <p:txBody>
          <a:bodyPr wrap="square" rtlCol="0">
            <a:spAutoFit/>
          </a:bodyPr>
          <a:lstStyle/>
          <a:p>
            <a:pPr lvl="0" algn="r"/>
            <a:r>
              <a:rPr lang="en-US" sz="1200" i="1" dirty="0">
                <a:solidFill>
                  <a:srgbClr val="004289"/>
                </a:solidFill>
              </a:rPr>
              <a:t>Lee et al. ; </a:t>
            </a:r>
            <a:r>
              <a:rPr lang="en-US" sz="1200" i="1" dirty="0" err="1">
                <a:solidFill>
                  <a:srgbClr val="004289"/>
                </a:solidFill>
              </a:rPr>
              <a:t>Ophthalmol</a:t>
            </a:r>
            <a:r>
              <a:rPr lang="en-US" sz="1200" i="1" dirty="0">
                <a:solidFill>
                  <a:srgbClr val="004289"/>
                </a:solidFill>
              </a:rPr>
              <a:t> 2019;126(7):958-964</a:t>
            </a:r>
          </a:p>
          <a:p>
            <a:pPr lvl="0" algn="r"/>
            <a:r>
              <a:rPr lang="nl-NL" sz="1200" i="1" dirty="0">
                <a:solidFill>
                  <a:srgbClr val="004289"/>
                </a:solidFill>
              </a:rPr>
              <a:t>Lin et al.; PLOS 2017</a:t>
            </a:r>
          </a:p>
        </p:txBody>
      </p:sp>
      <p:pic>
        <p:nvPicPr>
          <p:cNvPr id="3" name="Afbeelding 2"/>
          <p:cNvPicPr>
            <a:picLocks noChangeAspect="1"/>
          </p:cNvPicPr>
          <p:nvPr/>
        </p:nvPicPr>
        <p:blipFill rotWithShape="1">
          <a:blip r:embed="rId3"/>
          <a:srcRect l="27209" r="14338"/>
          <a:stretch/>
        </p:blipFill>
        <p:spPr>
          <a:xfrm>
            <a:off x="11066139" y="3698329"/>
            <a:ext cx="1080120" cy="2466975"/>
          </a:xfrm>
          <a:prstGeom prst="rect">
            <a:avLst/>
          </a:prstGeom>
        </p:spPr>
      </p:pic>
      <p:pic>
        <p:nvPicPr>
          <p:cNvPr id="10" name="Afbeelding 9"/>
          <p:cNvPicPr>
            <a:picLocks noChangeAspect="1"/>
          </p:cNvPicPr>
          <p:nvPr/>
        </p:nvPicPr>
        <p:blipFill rotWithShape="1">
          <a:blip r:embed="rId4" cstate="email">
            <a:extLst>
              <a:ext uri="{28A0092B-C50C-407E-A947-70E740481C1C}">
                <a14:useLocalDpi xmlns:a14="http://schemas.microsoft.com/office/drawing/2010/main"/>
              </a:ext>
            </a:extLst>
          </a:blip>
          <a:srcRect l="11867" t="3036" r="9152" b="12115"/>
          <a:stretch/>
        </p:blipFill>
        <p:spPr>
          <a:xfrm>
            <a:off x="7105699" y="3813405"/>
            <a:ext cx="2603889" cy="2351899"/>
          </a:xfrm>
          <a:prstGeom prst="rect">
            <a:avLst/>
          </a:prstGeom>
        </p:spPr>
      </p:pic>
      <p:sp>
        <p:nvSpPr>
          <p:cNvPr id="12" name="PIJL-OMHOOG 9"/>
          <p:cNvSpPr>
            <a:spLocks noChangeArrowheads="1"/>
          </p:cNvSpPr>
          <p:nvPr/>
        </p:nvSpPr>
        <p:spPr bwMode="auto">
          <a:xfrm rot="5400000">
            <a:off x="6059288" y="1878533"/>
            <a:ext cx="358775" cy="869950"/>
          </a:xfrm>
          <a:prstGeom prst="upArrow">
            <a:avLst>
              <a:gd name="adj1" fmla="val 50000"/>
              <a:gd name="adj2" fmla="val 5011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3" name="PIJL-OMHOOG 9"/>
          <p:cNvSpPr>
            <a:spLocks noChangeArrowheads="1"/>
          </p:cNvSpPr>
          <p:nvPr/>
        </p:nvSpPr>
        <p:spPr bwMode="auto">
          <a:xfrm rot="5400000">
            <a:off x="6059288" y="2958653"/>
            <a:ext cx="358775" cy="869950"/>
          </a:xfrm>
          <a:prstGeom prst="upArrow">
            <a:avLst>
              <a:gd name="adj1" fmla="val 50000"/>
              <a:gd name="adj2" fmla="val 5011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pic>
        <p:nvPicPr>
          <p:cNvPr id="14" name="Afbeelding 13"/>
          <p:cNvPicPr>
            <a:picLocks noChangeAspect="1"/>
          </p:cNvPicPr>
          <p:nvPr/>
        </p:nvPicPr>
        <p:blipFill rotWithShape="1">
          <a:blip r:embed="rId5" cstate="email">
            <a:extLst>
              <a:ext uri="{28A0092B-C50C-407E-A947-70E740481C1C}">
                <a14:useLocalDpi xmlns:a14="http://schemas.microsoft.com/office/drawing/2010/main"/>
              </a:ext>
            </a:extLst>
          </a:blip>
          <a:srcRect r="2801" b="3782"/>
          <a:stretch/>
        </p:blipFill>
        <p:spPr>
          <a:xfrm>
            <a:off x="10490075" y="0"/>
            <a:ext cx="1528304" cy="1484784"/>
          </a:xfrm>
          <a:prstGeom prst="ellipse">
            <a:avLst/>
          </a:prstGeom>
        </p:spPr>
      </p:pic>
    </p:spTree>
    <p:extLst>
      <p:ext uri="{BB962C8B-B14F-4D97-AF65-F5344CB8AC3E}">
        <p14:creationId xmlns:p14="http://schemas.microsoft.com/office/powerpoint/2010/main" val="95303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l="3393" t="48864" r="20237" b="17805"/>
          <a:stretch/>
        </p:blipFill>
        <p:spPr>
          <a:xfrm>
            <a:off x="5593531" y="4437112"/>
            <a:ext cx="3703269" cy="1728192"/>
          </a:xfrm>
          <a:prstGeom prst="rect">
            <a:avLst/>
          </a:prstGeom>
        </p:spPr>
      </p:pic>
      <p:sp>
        <p:nvSpPr>
          <p:cNvPr id="2" name="Titel 1"/>
          <p:cNvSpPr>
            <a:spLocks noGrp="1"/>
          </p:cNvSpPr>
          <p:nvPr>
            <p:ph type="title"/>
          </p:nvPr>
        </p:nvSpPr>
        <p:spPr/>
        <p:txBody>
          <a:bodyPr anchor="ctr"/>
          <a:lstStyle/>
          <a:p>
            <a:r>
              <a:rPr lang="nl-NL" dirty="0"/>
              <a:t>Beweging</a:t>
            </a:r>
          </a:p>
        </p:txBody>
      </p:sp>
      <p:sp>
        <p:nvSpPr>
          <p:cNvPr id="4" name="Tijdelijke aanduiding voor inhoud 3"/>
          <p:cNvSpPr>
            <a:spLocks noGrp="1"/>
          </p:cNvSpPr>
          <p:nvPr>
            <p:ph idx="1"/>
          </p:nvPr>
        </p:nvSpPr>
        <p:spPr>
          <a:xfrm>
            <a:off x="624579" y="1604435"/>
            <a:ext cx="11449671" cy="4176465"/>
          </a:xfrm>
        </p:spPr>
        <p:txBody>
          <a:bodyPr>
            <a:normAutofit/>
          </a:bodyPr>
          <a:lstStyle/>
          <a:p>
            <a:r>
              <a:rPr lang="nl-NL" dirty="0">
                <a:solidFill>
                  <a:schemeClr val="accent6">
                    <a:lumMod val="40000"/>
                    <a:lumOff val="60000"/>
                  </a:schemeClr>
                </a:solidFill>
              </a:rPr>
              <a:t>Aerobe beweging / duurtraining </a:t>
            </a:r>
          </a:p>
          <a:p>
            <a:pPr lvl="1"/>
            <a:endParaRPr lang="nl-NL" dirty="0"/>
          </a:p>
          <a:p>
            <a:r>
              <a:rPr lang="nl-NL" dirty="0"/>
              <a:t>Krachttraining</a:t>
            </a:r>
          </a:p>
          <a:p>
            <a:pPr lvl="1"/>
            <a:r>
              <a:rPr lang="nl-NL" dirty="0"/>
              <a:t>Meeste studies laten (tijdelijk) oogdruk verhogend effect zien</a:t>
            </a:r>
          </a:p>
          <a:p>
            <a:pPr lvl="1"/>
            <a:r>
              <a:rPr lang="nl-NL" dirty="0"/>
              <a:t>Afhankelijk van hoeveelheid gewicht/kracht</a:t>
            </a:r>
          </a:p>
          <a:p>
            <a:pPr marL="457200" lvl="1" indent="0">
              <a:buNone/>
            </a:pPr>
            <a:r>
              <a:rPr lang="nl-NL" dirty="0"/>
              <a:t>	</a:t>
            </a:r>
          </a:p>
        </p:txBody>
      </p:sp>
      <p:sp>
        <p:nvSpPr>
          <p:cNvPr id="8" name="Tekstvak 7"/>
          <p:cNvSpPr txBox="1"/>
          <p:nvPr/>
        </p:nvSpPr>
        <p:spPr>
          <a:xfrm>
            <a:off x="2281163" y="6396335"/>
            <a:ext cx="9895355" cy="461665"/>
          </a:xfrm>
          <a:prstGeom prst="rect">
            <a:avLst/>
          </a:prstGeom>
          <a:noFill/>
        </p:spPr>
        <p:txBody>
          <a:bodyPr wrap="square" rtlCol="0">
            <a:spAutoFit/>
          </a:bodyPr>
          <a:lstStyle/>
          <a:p>
            <a:pPr lvl="0" algn="r"/>
            <a:r>
              <a:rPr lang="en-US" sz="1200" i="1" dirty="0">
                <a:solidFill>
                  <a:srgbClr val="004289"/>
                </a:solidFill>
              </a:rPr>
              <a:t>Vera et al. ; </a:t>
            </a:r>
            <a:r>
              <a:rPr lang="en-US" sz="1200" i="1" dirty="0" err="1">
                <a:solidFill>
                  <a:srgbClr val="004289"/>
                </a:solidFill>
              </a:rPr>
              <a:t>Eur</a:t>
            </a:r>
            <a:r>
              <a:rPr lang="en-US" sz="1200" i="1" dirty="0">
                <a:solidFill>
                  <a:srgbClr val="004289"/>
                </a:solidFill>
              </a:rPr>
              <a:t> J. Ophthalmology 2020;30:1342-1348</a:t>
            </a:r>
          </a:p>
          <a:p>
            <a:pPr lvl="0" algn="r"/>
            <a:r>
              <a:rPr lang="nl-NL" sz="1200" i="1" dirty="0" err="1">
                <a:solidFill>
                  <a:srgbClr val="004289"/>
                </a:solidFill>
              </a:rPr>
              <a:t>Gildea</a:t>
            </a:r>
            <a:r>
              <a:rPr lang="nl-NL" sz="1200" i="1" dirty="0">
                <a:solidFill>
                  <a:srgbClr val="004289"/>
                </a:solidFill>
              </a:rPr>
              <a:t> et al.; J. Glaucoma 2024; 33(6):381-386</a:t>
            </a:r>
          </a:p>
        </p:txBody>
      </p:sp>
      <p:pic>
        <p:nvPicPr>
          <p:cNvPr id="6" name="Afbeelding 5"/>
          <p:cNvPicPr>
            <a:picLocks noChangeAspect="1"/>
          </p:cNvPicPr>
          <p:nvPr/>
        </p:nvPicPr>
        <p:blipFill rotWithShape="1">
          <a:blip r:embed="rId3"/>
          <a:srcRect b="7349"/>
          <a:stretch/>
        </p:blipFill>
        <p:spPr>
          <a:xfrm>
            <a:off x="8516566" y="3645024"/>
            <a:ext cx="3641323" cy="2245060"/>
          </a:xfrm>
          <a:prstGeom prst="rect">
            <a:avLst/>
          </a:prstGeom>
        </p:spPr>
      </p:pic>
      <p:pic>
        <p:nvPicPr>
          <p:cNvPr id="10" name="Afbeelding 9"/>
          <p:cNvPicPr>
            <a:picLocks noChangeAspect="1"/>
          </p:cNvPicPr>
          <p:nvPr/>
        </p:nvPicPr>
        <p:blipFill rotWithShape="1">
          <a:blip r:embed="rId4" cstate="email">
            <a:extLst>
              <a:ext uri="{28A0092B-C50C-407E-A947-70E740481C1C}">
                <a14:useLocalDpi xmlns:a14="http://schemas.microsoft.com/office/drawing/2010/main"/>
              </a:ext>
            </a:extLst>
          </a:blip>
          <a:srcRect r="2801" b="3782"/>
          <a:stretch/>
        </p:blipFill>
        <p:spPr>
          <a:xfrm>
            <a:off x="10490075" y="0"/>
            <a:ext cx="1528304" cy="1484784"/>
          </a:xfrm>
          <a:prstGeom prst="ellipse">
            <a:avLst/>
          </a:prstGeom>
        </p:spPr>
      </p:pic>
    </p:spTree>
    <p:extLst>
      <p:ext uri="{BB962C8B-B14F-4D97-AF65-F5344CB8AC3E}">
        <p14:creationId xmlns:p14="http://schemas.microsoft.com/office/powerpoint/2010/main" val="1129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rotWithShape="1">
          <a:blip r:embed="rId2"/>
          <a:srcRect l="27209" r="14338"/>
          <a:stretch/>
        </p:blipFill>
        <p:spPr>
          <a:xfrm>
            <a:off x="10994130" y="3698329"/>
            <a:ext cx="1080120" cy="2466975"/>
          </a:xfrm>
          <a:prstGeom prst="rect">
            <a:avLst/>
          </a:prstGeom>
        </p:spPr>
      </p:pic>
      <p:pic>
        <p:nvPicPr>
          <p:cNvPr id="14" name="Afbeelding 13"/>
          <p:cNvPicPr>
            <a:picLocks noChangeAspect="1"/>
          </p:cNvPicPr>
          <p:nvPr/>
        </p:nvPicPr>
        <p:blipFill rotWithShape="1">
          <a:blip r:embed="rId3" cstate="email">
            <a:extLst>
              <a:ext uri="{28A0092B-C50C-407E-A947-70E740481C1C}">
                <a14:useLocalDpi xmlns:a14="http://schemas.microsoft.com/office/drawing/2010/main"/>
              </a:ext>
            </a:extLst>
          </a:blip>
          <a:srcRect l="24545" t="6940" r="15414" b="4205"/>
          <a:stretch/>
        </p:blipFill>
        <p:spPr>
          <a:xfrm>
            <a:off x="9943102" y="3555522"/>
            <a:ext cx="1049652" cy="2337318"/>
          </a:xfrm>
          <a:prstGeom prst="rect">
            <a:avLst/>
          </a:prstGeom>
        </p:spPr>
      </p:pic>
      <p:sp>
        <p:nvSpPr>
          <p:cNvPr id="2" name="Titel 1"/>
          <p:cNvSpPr>
            <a:spLocks noGrp="1"/>
          </p:cNvSpPr>
          <p:nvPr>
            <p:ph type="title"/>
          </p:nvPr>
        </p:nvSpPr>
        <p:spPr/>
        <p:txBody>
          <a:bodyPr anchor="ctr"/>
          <a:lstStyle/>
          <a:p>
            <a:r>
              <a:rPr lang="nl-NL" dirty="0"/>
              <a:t>Beweging</a:t>
            </a:r>
          </a:p>
        </p:txBody>
      </p:sp>
      <p:sp>
        <p:nvSpPr>
          <p:cNvPr id="4" name="Tijdelijke aanduiding voor inhoud 3"/>
          <p:cNvSpPr>
            <a:spLocks noGrp="1"/>
          </p:cNvSpPr>
          <p:nvPr>
            <p:ph idx="1"/>
          </p:nvPr>
        </p:nvSpPr>
        <p:spPr>
          <a:xfrm>
            <a:off x="624579" y="1604435"/>
            <a:ext cx="11449671" cy="4176465"/>
          </a:xfrm>
        </p:spPr>
        <p:txBody>
          <a:bodyPr>
            <a:normAutofit/>
          </a:bodyPr>
          <a:lstStyle/>
          <a:p>
            <a:r>
              <a:rPr lang="nl-NL" dirty="0">
                <a:solidFill>
                  <a:schemeClr val="accent6">
                    <a:lumMod val="40000"/>
                    <a:lumOff val="60000"/>
                  </a:schemeClr>
                </a:solidFill>
              </a:rPr>
              <a:t>Aerobe beweging / duurtraining </a:t>
            </a:r>
          </a:p>
          <a:p>
            <a:pPr lvl="1"/>
            <a:endParaRPr lang="nl-NL" dirty="0"/>
          </a:p>
          <a:p>
            <a:r>
              <a:rPr lang="nl-NL" dirty="0">
                <a:solidFill>
                  <a:schemeClr val="accent6">
                    <a:lumMod val="40000"/>
                    <a:lumOff val="60000"/>
                  </a:schemeClr>
                </a:solidFill>
              </a:rPr>
              <a:t>Krachttraining</a:t>
            </a:r>
          </a:p>
          <a:p>
            <a:pPr marL="457200" lvl="1" indent="0">
              <a:buNone/>
            </a:pPr>
            <a:r>
              <a:rPr lang="nl-NL" dirty="0"/>
              <a:t>	</a:t>
            </a:r>
          </a:p>
          <a:p>
            <a:r>
              <a:rPr lang="nl-NL" dirty="0"/>
              <a:t>Effect op oogdruk ook afhankelijk van basisconditie</a:t>
            </a:r>
          </a:p>
          <a:p>
            <a:endParaRPr lang="nl-NL" dirty="0"/>
          </a:p>
        </p:txBody>
      </p:sp>
      <p:sp>
        <p:nvSpPr>
          <p:cNvPr id="8" name="Tekstvak 7"/>
          <p:cNvSpPr txBox="1"/>
          <p:nvPr/>
        </p:nvSpPr>
        <p:spPr>
          <a:xfrm>
            <a:off x="2281163" y="6396335"/>
            <a:ext cx="9895355" cy="461665"/>
          </a:xfrm>
          <a:prstGeom prst="rect">
            <a:avLst/>
          </a:prstGeom>
          <a:noFill/>
        </p:spPr>
        <p:txBody>
          <a:bodyPr wrap="square" rtlCol="0">
            <a:spAutoFit/>
          </a:bodyPr>
          <a:lstStyle/>
          <a:p>
            <a:pPr lvl="0" algn="r"/>
            <a:r>
              <a:rPr lang="en-US" sz="1200" i="1" dirty="0">
                <a:solidFill>
                  <a:srgbClr val="004289"/>
                </a:solidFill>
              </a:rPr>
              <a:t>Vera et al. ; </a:t>
            </a:r>
            <a:r>
              <a:rPr lang="en-US" sz="1200" i="1" dirty="0" err="1">
                <a:solidFill>
                  <a:srgbClr val="004289"/>
                </a:solidFill>
              </a:rPr>
              <a:t>Eur</a:t>
            </a:r>
            <a:r>
              <a:rPr lang="en-US" sz="1200" i="1" dirty="0">
                <a:solidFill>
                  <a:srgbClr val="004289"/>
                </a:solidFill>
              </a:rPr>
              <a:t> J. Ophthalmology 2020;30:1342-1348</a:t>
            </a:r>
          </a:p>
          <a:p>
            <a:pPr lvl="0" algn="r"/>
            <a:r>
              <a:rPr lang="nl-NL" sz="1200" i="1" dirty="0" err="1">
                <a:solidFill>
                  <a:srgbClr val="004289"/>
                </a:solidFill>
              </a:rPr>
              <a:t>Gildea</a:t>
            </a:r>
            <a:r>
              <a:rPr lang="nl-NL" sz="1200" i="1" dirty="0">
                <a:solidFill>
                  <a:srgbClr val="004289"/>
                </a:solidFill>
              </a:rPr>
              <a:t> et al.; J. Glaucoma 2024; 33(6):381-386</a:t>
            </a:r>
          </a:p>
        </p:txBody>
      </p:sp>
      <p:pic>
        <p:nvPicPr>
          <p:cNvPr id="10" name="Afbeelding 9"/>
          <p:cNvPicPr>
            <a:picLocks noChangeAspect="1"/>
          </p:cNvPicPr>
          <p:nvPr/>
        </p:nvPicPr>
        <p:blipFill rotWithShape="1">
          <a:blip r:embed="rId4" cstate="email">
            <a:extLst>
              <a:ext uri="{28A0092B-C50C-407E-A947-70E740481C1C}">
                <a14:useLocalDpi xmlns:a14="http://schemas.microsoft.com/office/drawing/2010/main"/>
              </a:ext>
            </a:extLst>
          </a:blip>
          <a:srcRect r="2801" b="3782"/>
          <a:stretch/>
        </p:blipFill>
        <p:spPr>
          <a:xfrm>
            <a:off x="10490075" y="0"/>
            <a:ext cx="1528304" cy="1484784"/>
          </a:xfrm>
          <a:prstGeom prst="ellipse">
            <a:avLst/>
          </a:prstGeom>
        </p:spPr>
      </p:pic>
      <p:pic>
        <p:nvPicPr>
          <p:cNvPr id="15" name="Afbeelding 14"/>
          <p:cNvPicPr>
            <a:picLocks noChangeAspect="1"/>
          </p:cNvPicPr>
          <p:nvPr/>
        </p:nvPicPr>
        <p:blipFill rotWithShape="1">
          <a:blip r:embed="rId5" cstate="email">
            <a:extLst>
              <a:ext uri="{28A0092B-C50C-407E-A947-70E740481C1C}">
                <a14:useLocalDpi xmlns:a14="http://schemas.microsoft.com/office/drawing/2010/main"/>
              </a:ext>
            </a:extLst>
          </a:blip>
          <a:srcRect l="3393" t="48864" r="20237" b="17805"/>
          <a:stretch/>
        </p:blipFill>
        <p:spPr>
          <a:xfrm>
            <a:off x="5593531" y="4437112"/>
            <a:ext cx="3703269" cy="1728192"/>
          </a:xfrm>
          <a:prstGeom prst="rect">
            <a:avLst/>
          </a:prstGeom>
        </p:spPr>
      </p:pic>
    </p:spTree>
    <p:extLst>
      <p:ext uri="{BB962C8B-B14F-4D97-AF65-F5344CB8AC3E}">
        <p14:creationId xmlns:p14="http://schemas.microsoft.com/office/powerpoint/2010/main" val="294913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rotWithShape="1">
          <a:blip r:embed="rId2"/>
          <a:srcRect l="27209" r="14338"/>
          <a:stretch/>
        </p:blipFill>
        <p:spPr>
          <a:xfrm>
            <a:off x="10994130" y="3698329"/>
            <a:ext cx="1080120" cy="2466975"/>
          </a:xfrm>
          <a:prstGeom prst="rect">
            <a:avLst/>
          </a:prstGeom>
        </p:spPr>
      </p:pic>
      <p:pic>
        <p:nvPicPr>
          <p:cNvPr id="14" name="Afbeelding 13"/>
          <p:cNvPicPr>
            <a:picLocks noChangeAspect="1"/>
          </p:cNvPicPr>
          <p:nvPr/>
        </p:nvPicPr>
        <p:blipFill rotWithShape="1">
          <a:blip r:embed="rId3" cstate="email">
            <a:extLst>
              <a:ext uri="{28A0092B-C50C-407E-A947-70E740481C1C}">
                <a14:useLocalDpi xmlns:a14="http://schemas.microsoft.com/office/drawing/2010/main"/>
              </a:ext>
            </a:extLst>
          </a:blip>
          <a:srcRect l="24545" t="6940" r="15414" b="4205"/>
          <a:stretch/>
        </p:blipFill>
        <p:spPr>
          <a:xfrm>
            <a:off x="9943102" y="3555522"/>
            <a:ext cx="1049652" cy="2337318"/>
          </a:xfrm>
          <a:prstGeom prst="rect">
            <a:avLst/>
          </a:prstGeom>
        </p:spPr>
      </p:pic>
      <p:pic>
        <p:nvPicPr>
          <p:cNvPr id="15" name="Afbeelding 14"/>
          <p:cNvPicPr>
            <a:picLocks noChangeAspect="1"/>
          </p:cNvPicPr>
          <p:nvPr/>
        </p:nvPicPr>
        <p:blipFill rotWithShape="1">
          <a:blip r:embed="rId4" cstate="email">
            <a:extLst>
              <a:ext uri="{28A0092B-C50C-407E-A947-70E740481C1C}">
                <a14:useLocalDpi xmlns:a14="http://schemas.microsoft.com/office/drawing/2010/main"/>
              </a:ext>
            </a:extLst>
          </a:blip>
          <a:srcRect l="3393" t="48864" r="20237" b="17805"/>
          <a:stretch/>
        </p:blipFill>
        <p:spPr>
          <a:xfrm>
            <a:off x="5593531" y="4437112"/>
            <a:ext cx="3703269" cy="1728192"/>
          </a:xfrm>
          <a:prstGeom prst="rect">
            <a:avLst/>
          </a:prstGeom>
        </p:spPr>
      </p:pic>
      <p:sp>
        <p:nvSpPr>
          <p:cNvPr id="2" name="Titel 1"/>
          <p:cNvSpPr>
            <a:spLocks noGrp="1"/>
          </p:cNvSpPr>
          <p:nvPr>
            <p:ph type="title"/>
          </p:nvPr>
        </p:nvSpPr>
        <p:spPr/>
        <p:txBody>
          <a:bodyPr anchor="ctr"/>
          <a:lstStyle/>
          <a:p>
            <a:r>
              <a:rPr lang="nl-NL" dirty="0"/>
              <a:t>Beweging</a:t>
            </a:r>
          </a:p>
        </p:txBody>
      </p:sp>
      <p:sp>
        <p:nvSpPr>
          <p:cNvPr id="4" name="Tijdelijke aanduiding voor inhoud 3"/>
          <p:cNvSpPr>
            <a:spLocks noGrp="1"/>
          </p:cNvSpPr>
          <p:nvPr>
            <p:ph idx="1"/>
          </p:nvPr>
        </p:nvSpPr>
        <p:spPr>
          <a:xfrm>
            <a:off x="624579" y="1604435"/>
            <a:ext cx="11449671" cy="4176465"/>
          </a:xfrm>
        </p:spPr>
        <p:txBody>
          <a:bodyPr>
            <a:normAutofit/>
          </a:bodyPr>
          <a:lstStyle/>
          <a:p>
            <a:r>
              <a:rPr lang="nl-NL" dirty="0">
                <a:solidFill>
                  <a:schemeClr val="accent6">
                    <a:lumMod val="40000"/>
                    <a:lumOff val="60000"/>
                  </a:schemeClr>
                </a:solidFill>
              </a:rPr>
              <a:t>Aerobe beweging / duurtraining </a:t>
            </a:r>
          </a:p>
          <a:p>
            <a:pPr lvl="1"/>
            <a:endParaRPr lang="nl-NL" dirty="0"/>
          </a:p>
          <a:p>
            <a:r>
              <a:rPr lang="nl-NL" dirty="0">
                <a:solidFill>
                  <a:schemeClr val="accent6">
                    <a:lumMod val="40000"/>
                    <a:lumOff val="60000"/>
                  </a:schemeClr>
                </a:solidFill>
              </a:rPr>
              <a:t>Krachttraining</a:t>
            </a:r>
          </a:p>
          <a:p>
            <a:pPr marL="457200" lvl="1" indent="0">
              <a:buNone/>
            </a:pPr>
            <a:r>
              <a:rPr lang="nl-NL" dirty="0"/>
              <a:t>	</a:t>
            </a:r>
          </a:p>
          <a:p>
            <a:r>
              <a:rPr lang="nl-NL" dirty="0">
                <a:solidFill>
                  <a:schemeClr val="accent6">
                    <a:lumMod val="40000"/>
                    <a:lumOff val="60000"/>
                  </a:schemeClr>
                </a:solidFill>
              </a:rPr>
              <a:t>Effect op oogdruk ook afhankelijk van basisconditie</a:t>
            </a:r>
          </a:p>
          <a:p>
            <a:endParaRPr lang="nl-NL" dirty="0"/>
          </a:p>
          <a:p>
            <a:r>
              <a:rPr lang="nl-NL" dirty="0"/>
              <a:t>Gecombineerde duur- en krachttraining</a:t>
            </a:r>
          </a:p>
          <a:p>
            <a:pPr lvl="1"/>
            <a:r>
              <a:rPr lang="nl-NL" dirty="0"/>
              <a:t>Lange termijn gunstig effect</a:t>
            </a:r>
          </a:p>
        </p:txBody>
      </p:sp>
      <p:sp>
        <p:nvSpPr>
          <p:cNvPr id="8" name="Tekstvak 7"/>
          <p:cNvSpPr txBox="1"/>
          <p:nvPr/>
        </p:nvSpPr>
        <p:spPr>
          <a:xfrm>
            <a:off x="2281163" y="6396335"/>
            <a:ext cx="9895355" cy="461665"/>
          </a:xfrm>
          <a:prstGeom prst="rect">
            <a:avLst/>
          </a:prstGeom>
          <a:noFill/>
        </p:spPr>
        <p:txBody>
          <a:bodyPr wrap="square" rtlCol="0">
            <a:spAutoFit/>
          </a:bodyPr>
          <a:lstStyle/>
          <a:p>
            <a:pPr lvl="0" algn="r"/>
            <a:r>
              <a:rPr lang="en-US" sz="1200" i="1" dirty="0">
                <a:solidFill>
                  <a:srgbClr val="004289"/>
                </a:solidFill>
              </a:rPr>
              <a:t>Vera et al. ; </a:t>
            </a:r>
            <a:r>
              <a:rPr lang="en-US" sz="1200" i="1" dirty="0" err="1">
                <a:solidFill>
                  <a:srgbClr val="004289"/>
                </a:solidFill>
              </a:rPr>
              <a:t>Eur</a:t>
            </a:r>
            <a:r>
              <a:rPr lang="en-US" sz="1200" i="1" dirty="0">
                <a:solidFill>
                  <a:srgbClr val="004289"/>
                </a:solidFill>
              </a:rPr>
              <a:t> J. Ophthalmology 2020;30:1342-1348</a:t>
            </a:r>
          </a:p>
          <a:p>
            <a:pPr lvl="0" algn="r"/>
            <a:r>
              <a:rPr lang="nl-NL" sz="1200" i="1" dirty="0" err="1">
                <a:solidFill>
                  <a:srgbClr val="004289"/>
                </a:solidFill>
              </a:rPr>
              <a:t>Gildea</a:t>
            </a:r>
            <a:r>
              <a:rPr lang="nl-NL" sz="1200" i="1" dirty="0">
                <a:solidFill>
                  <a:srgbClr val="004289"/>
                </a:solidFill>
              </a:rPr>
              <a:t> et al.; J. Glaucoma 2024; 33(6):381-386</a:t>
            </a:r>
          </a:p>
        </p:txBody>
      </p:sp>
      <p:pic>
        <p:nvPicPr>
          <p:cNvPr id="10" name="Afbeelding 9"/>
          <p:cNvPicPr>
            <a:picLocks noChangeAspect="1"/>
          </p:cNvPicPr>
          <p:nvPr/>
        </p:nvPicPr>
        <p:blipFill rotWithShape="1">
          <a:blip r:embed="rId5" cstate="email">
            <a:extLst>
              <a:ext uri="{28A0092B-C50C-407E-A947-70E740481C1C}">
                <a14:useLocalDpi xmlns:a14="http://schemas.microsoft.com/office/drawing/2010/main"/>
              </a:ext>
            </a:extLst>
          </a:blip>
          <a:srcRect r="2801" b="3782"/>
          <a:stretch/>
        </p:blipFill>
        <p:spPr>
          <a:xfrm>
            <a:off x="10490075" y="0"/>
            <a:ext cx="1528304" cy="1484784"/>
          </a:xfrm>
          <a:prstGeom prst="ellipse">
            <a:avLst/>
          </a:prstGeom>
        </p:spPr>
      </p:pic>
    </p:spTree>
    <p:extLst>
      <p:ext uri="{BB962C8B-B14F-4D97-AF65-F5344CB8AC3E}">
        <p14:creationId xmlns:p14="http://schemas.microsoft.com/office/powerpoint/2010/main" val="32235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rotWithShape="1">
          <a:blip r:embed="rId2"/>
          <a:srcRect l="45164"/>
          <a:stretch/>
        </p:blipFill>
        <p:spPr>
          <a:xfrm>
            <a:off x="5962687" y="2610347"/>
            <a:ext cx="3672207" cy="3553180"/>
          </a:xfrm>
          <a:prstGeom prst="rect">
            <a:avLst/>
          </a:prstGeom>
        </p:spPr>
      </p:pic>
      <p:sp>
        <p:nvSpPr>
          <p:cNvPr id="2" name="Titel 1"/>
          <p:cNvSpPr>
            <a:spLocks noGrp="1"/>
          </p:cNvSpPr>
          <p:nvPr>
            <p:ph type="title"/>
          </p:nvPr>
        </p:nvSpPr>
        <p:spPr/>
        <p:txBody>
          <a:bodyPr anchor="ctr"/>
          <a:lstStyle/>
          <a:p>
            <a:r>
              <a:rPr lang="nl-NL" dirty="0"/>
              <a:t>Beweging</a:t>
            </a:r>
          </a:p>
        </p:txBody>
      </p:sp>
      <p:sp>
        <p:nvSpPr>
          <p:cNvPr id="10" name="Tijdelijke aanduiding voor inhoud 3"/>
          <p:cNvSpPr>
            <a:spLocks noGrp="1"/>
          </p:cNvSpPr>
          <p:nvPr>
            <p:ph idx="1"/>
          </p:nvPr>
        </p:nvSpPr>
        <p:spPr>
          <a:xfrm>
            <a:off x="624580" y="1604435"/>
            <a:ext cx="6985176" cy="528421"/>
          </a:xfrm>
        </p:spPr>
        <p:txBody>
          <a:bodyPr>
            <a:normAutofit/>
          </a:bodyPr>
          <a:lstStyle/>
          <a:p>
            <a:r>
              <a:rPr lang="nl-NL" dirty="0"/>
              <a:t>Beweging/actieve leefstijl gunstig bij glaucoom</a:t>
            </a:r>
          </a:p>
        </p:txBody>
      </p:sp>
      <p:sp>
        <p:nvSpPr>
          <p:cNvPr id="8" name="Tekstvak 7"/>
          <p:cNvSpPr txBox="1"/>
          <p:nvPr/>
        </p:nvSpPr>
        <p:spPr>
          <a:xfrm>
            <a:off x="2281163" y="6396335"/>
            <a:ext cx="9895355" cy="276999"/>
          </a:xfrm>
          <a:prstGeom prst="rect">
            <a:avLst/>
          </a:prstGeom>
          <a:noFill/>
        </p:spPr>
        <p:txBody>
          <a:bodyPr wrap="square" rtlCol="0">
            <a:spAutoFit/>
          </a:bodyPr>
          <a:lstStyle/>
          <a:p>
            <a:pPr lvl="0" algn="r"/>
            <a:r>
              <a:rPr lang="en-US" sz="1200" i="1" dirty="0">
                <a:solidFill>
                  <a:srgbClr val="004289"/>
                </a:solidFill>
              </a:rPr>
              <a:t>Franklin et al. ; Circulation 2020;141:e705-736</a:t>
            </a:r>
          </a:p>
        </p:txBody>
      </p:sp>
      <p:pic>
        <p:nvPicPr>
          <p:cNvPr id="3" name="Afbeelding 2"/>
          <p:cNvPicPr>
            <a:picLocks noChangeAspect="1"/>
          </p:cNvPicPr>
          <p:nvPr/>
        </p:nvPicPr>
        <p:blipFill rotWithShape="1">
          <a:blip r:embed="rId2"/>
          <a:srcRect r="55911"/>
          <a:stretch/>
        </p:blipFill>
        <p:spPr>
          <a:xfrm>
            <a:off x="3001042" y="2612124"/>
            <a:ext cx="2952529" cy="3553180"/>
          </a:xfrm>
          <a:prstGeom prst="rect">
            <a:avLst/>
          </a:prstGeom>
        </p:spPr>
      </p:pic>
      <p:sp>
        <p:nvSpPr>
          <p:cNvPr id="9" name="Tijdelijke aanduiding voor inhoud 3"/>
          <p:cNvSpPr txBox="1">
            <a:spLocks/>
          </p:cNvSpPr>
          <p:nvPr/>
        </p:nvSpPr>
        <p:spPr>
          <a:xfrm>
            <a:off x="4160931" y="1988840"/>
            <a:ext cx="8057336" cy="5284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MUMCTheSansOffice" panose="020B050304030206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UMCTheSansOffice" panose="020B050304030206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MUMCTheSansOffice" panose="020B050304030206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UMCTheSansOffice" panose="020B050304030206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UMCTheSansOffice" panose="020B050304030206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dirty="0"/>
              <a:t>, maar te veel leidt waarschijnlijk weer tot minder voordeel</a:t>
            </a:r>
          </a:p>
        </p:txBody>
      </p:sp>
      <p:pic>
        <p:nvPicPr>
          <p:cNvPr id="11" name="Afbeelding 10"/>
          <p:cNvPicPr>
            <a:picLocks noChangeAspect="1"/>
          </p:cNvPicPr>
          <p:nvPr/>
        </p:nvPicPr>
        <p:blipFill rotWithShape="1">
          <a:blip r:embed="rId3" cstate="email">
            <a:extLst>
              <a:ext uri="{28A0092B-C50C-407E-A947-70E740481C1C}">
                <a14:useLocalDpi xmlns:a14="http://schemas.microsoft.com/office/drawing/2010/main"/>
              </a:ext>
            </a:extLst>
          </a:blip>
          <a:srcRect r="2801" b="3782"/>
          <a:stretch/>
        </p:blipFill>
        <p:spPr>
          <a:xfrm>
            <a:off x="10490075" y="0"/>
            <a:ext cx="1528304" cy="1484784"/>
          </a:xfrm>
          <a:prstGeom prst="ellipse">
            <a:avLst/>
          </a:prstGeom>
        </p:spPr>
      </p:pic>
    </p:spTree>
    <p:extLst>
      <p:ext uri="{BB962C8B-B14F-4D97-AF65-F5344CB8AC3E}">
        <p14:creationId xmlns:p14="http://schemas.microsoft.com/office/powerpoint/2010/main" val="251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Beweging: 	yoga</a:t>
            </a:r>
          </a:p>
        </p:txBody>
      </p:sp>
      <p:sp>
        <p:nvSpPr>
          <p:cNvPr id="4" name="Tijdelijke aanduiding voor inhoud 3"/>
          <p:cNvSpPr>
            <a:spLocks noGrp="1"/>
          </p:cNvSpPr>
          <p:nvPr>
            <p:ph idx="1"/>
          </p:nvPr>
        </p:nvSpPr>
        <p:spPr/>
        <p:txBody>
          <a:bodyPr>
            <a:normAutofit/>
          </a:bodyPr>
          <a:lstStyle/>
          <a:p>
            <a:r>
              <a:rPr lang="nl-NL" dirty="0"/>
              <a:t>Yoga posities met hoofd in lagere positie		hogere oogdruk</a:t>
            </a:r>
          </a:p>
          <a:p>
            <a:r>
              <a:rPr lang="nl-NL" dirty="0"/>
              <a:t>Komt door verhoogde druk in de bloedvaten</a:t>
            </a:r>
          </a:p>
          <a:p>
            <a:r>
              <a:rPr lang="nl-NL" dirty="0"/>
              <a:t>Tijdelijk effect (tijdens de yoga positie)</a:t>
            </a:r>
          </a:p>
          <a:p>
            <a:endParaRPr lang="nl-NL" dirty="0"/>
          </a:p>
          <a:p>
            <a:r>
              <a:rPr lang="nl-NL" dirty="0"/>
              <a:t>Advies: vermijd lage hoofdposities</a:t>
            </a:r>
          </a:p>
          <a:p>
            <a:endParaRPr lang="nl-NL" dirty="0"/>
          </a:p>
        </p:txBody>
      </p:sp>
      <p:pic>
        <p:nvPicPr>
          <p:cNvPr id="6" name="Afbeelding 5"/>
          <p:cNvPicPr>
            <a:picLocks noChangeAspect="1"/>
          </p:cNvPicPr>
          <p:nvPr/>
        </p:nvPicPr>
        <p:blipFill rotWithShape="1">
          <a:blip r:embed="rId2" cstate="email">
            <a:extLst>
              <a:ext uri="{28A0092B-C50C-407E-A947-70E740481C1C}">
                <a14:useLocalDpi xmlns:a14="http://schemas.microsoft.com/office/drawing/2010/main"/>
              </a:ext>
            </a:extLst>
          </a:blip>
          <a:srcRect l="20046"/>
          <a:stretch/>
        </p:blipFill>
        <p:spPr>
          <a:xfrm>
            <a:off x="10868531" y="3752660"/>
            <a:ext cx="1240415" cy="2331344"/>
          </a:xfrm>
          <a:prstGeom prst="rect">
            <a:avLst/>
          </a:prstGeom>
        </p:spPr>
      </p:pic>
      <p:sp>
        <p:nvSpPr>
          <p:cNvPr id="8" name="Tekstvak 7"/>
          <p:cNvSpPr txBox="1"/>
          <p:nvPr/>
        </p:nvSpPr>
        <p:spPr>
          <a:xfrm>
            <a:off x="2281163" y="6396335"/>
            <a:ext cx="9895355" cy="461665"/>
          </a:xfrm>
          <a:prstGeom prst="rect">
            <a:avLst/>
          </a:prstGeom>
          <a:noFill/>
        </p:spPr>
        <p:txBody>
          <a:bodyPr wrap="square" rtlCol="0">
            <a:spAutoFit/>
          </a:bodyPr>
          <a:lstStyle/>
          <a:p>
            <a:pPr lvl="0" algn="r"/>
            <a:r>
              <a:rPr lang="nl-NL" sz="1200" i="1" dirty="0" err="1">
                <a:solidFill>
                  <a:srgbClr val="004289"/>
                </a:solidFill>
              </a:rPr>
              <a:t>Jasien</a:t>
            </a:r>
            <a:r>
              <a:rPr lang="nl-NL" sz="1200" i="1" dirty="0">
                <a:solidFill>
                  <a:srgbClr val="004289"/>
                </a:solidFill>
              </a:rPr>
              <a:t> et al; </a:t>
            </a:r>
            <a:r>
              <a:rPr lang="nl-NL" sz="1200" i="1" dirty="0" err="1">
                <a:solidFill>
                  <a:srgbClr val="004289"/>
                </a:solidFill>
              </a:rPr>
              <a:t>PloS</a:t>
            </a:r>
            <a:r>
              <a:rPr lang="nl-NL" sz="1200" i="1" dirty="0">
                <a:solidFill>
                  <a:srgbClr val="004289"/>
                </a:solidFill>
              </a:rPr>
              <a:t> </a:t>
            </a:r>
            <a:r>
              <a:rPr lang="nl-NL" sz="1200" i="1" dirty="0" err="1">
                <a:solidFill>
                  <a:srgbClr val="004289"/>
                </a:solidFill>
              </a:rPr>
              <a:t>One</a:t>
            </a:r>
            <a:r>
              <a:rPr lang="nl-NL" sz="1200" i="1" dirty="0">
                <a:solidFill>
                  <a:srgbClr val="004289"/>
                </a:solidFill>
              </a:rPr>
              <a:t> 2015; 10(12)</a:t>
            </a:r>
          </a:p>
          <a:p>
            <a:pPr lvl="0" algn="r"/>
            <a:r>
              <a:rPr lang="nl-NL" sz="1200" i="1" dirty="0" err="1">
                <a:solidFill>
                  <a:srgbClr val="004289"/>
                </a:solidFill>
              </a:rPr>
              <a:t>Chetry</a:t>
            </a:r>
            <a:r>
              <a:rPr lang="nl-NL" sz="1200" i="1" dirty="0">
                <a:solidFill>
                  <a:srgbClr val="004289"/>
                </a:solidFill>
              </a:rPr>
              <a:t> et al; Indian J </a:t>
            </a:r>
            <a:r>
              <a:rPr lang="nl-NL" sz="1200" i="1" dirty="0" err="1">
                <a:solidFill>
                  <a:srgbClr val="004289"/>
                </a:solidFill>
              </a:rPr>
              <a:t>Ophthalmology</a:t>
            </a:r>
            <a:r>
              <a:rPr lang="nl-NL" sz="1200" i="1" dirty="0">
                <a:solidFill>
                  <a:srgbClr val="004289"/>
                </a:solidFill>
              </a:rPr>
              <a:t> 2023; 71(5);1757-1765 </a:t>
            </a:r>
          </a:p>
        </p:txBody>
      </p:sp>
      <p:sp>
        <p:nvSpPr>
          <p:cNvPr id="9" name="PIJL-OMHOOG 9"/>
          <p:cNvSpPr>
            <a:spLocks noChangeArrowheads="1"/>
          </p:cNvSpPr>
          <p:nvPr/>
        </p:nvSpPr>
        <p:spPr bwMode="auto">
          <a:xfrm rot="5400000">
            <a:off x="7067400" y="1392489"/>
            <a:ext cx="358775" cy="869950"/>
          </a:xfrm>
          <a:prstGeom prst="upArrow">
            <a:avLst>
              <a:gd name="adj1" fmla="val 50000"/>
              <a:gd name="adj2" fmla="val 5011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grpSp>
        <p:nvGrpSpPr>
          <p:cNvPr id="11" name="Groep 10"/>
          <p:cNvGrpSpPr/>
          <p:nvPr/>
        </p:nvGrpSpPr>
        <p:grpSpPr>
          <a:xfrm>
            <a:off x="2477117" y="4003163"/>
            <a:ext cx="7436894" cy="2203952"/>
            <a:chOff x="2477117" y="4003163"/>
            <a:chExt cx="7436894" cy="2203952"/>
          </a:xfrm>
        </p:grpSpPr>
        <p:pic>
          <p:nvPicPr>
            <p:cNvPr id="5" name="Afbeelding 4"/>
            <p:cNvPicPr>
              <a:picLocks noChangeAspect="1"/>
            </p:cNvPicPr>
            <p:nvPr/>
          </p:nvPicPr>
          <p:blipFill>
            <a:blip r:embed="rId3"/>
            <a:stretch>
              <a:fillRect/>
            </a:stretch>
          </p:blipFill>
          <p:spPr>
            <a:xfrm>
              <a:off x="2477117" y="4003163"/>
              <a:ext cx="7057183" cy="2029368"/>
            </a:xfrm>
            <a:prstGeom prst="rect">
              <a:avLst/>
            </a:prstGeom>
          </p:spPr>
        </p:pic>
        <p:sp>
          <p:nvSpPr>
            <p:cNvPr id="10" name="Tekstvak 9"/>
            <p:cNvSpPr txBox="1"/>
            <p:nvPr/>
          </p:nvSpPr>
          <p:spPr>
            <a:xfrm>
              <a:off x="2929235" y="5960894"/>
              <a:ext cx="6984776" cy="246221"/>
            </a:xfrm>
            <a:prstGeom prst="rect">
              <a:avLst/>
            </a:prstGeom>
            <a:noFill/>
          </p:spPr>
          <p:txBody>
            <a:bodyPr wrap="square" rtlCol="0">
              <a:spAutoFit/>
            </a:bodyPr>
            <a:lstStyle/>
            <a:p>
              <a:r>
                <a:rPr lang="nl-NL" sz="1000" b="1" dirty="0">
                  <a:solidFill>
                    <a:srgbClr val="000000"/>
                  </a:solidFill>
                </a:rPr>
                <a:t>1. Neerwaartse Hond                               2. Staande Tang                   3. De Ploeg	                            4. Gebroken Kaars   </a:t>
              </a:r>
            </a:p>
          </p:txBody>
        </p:sp>
      </p:grpSp>
      <p:pic>
        <p:nvPicPr>
          <p:cNvPr id="12" name="Afbeelding 11"/>
          <p:cNvPicPr>
            <a:picLocks noChangeAspect="1"/>
          </p:cNvPicPr>
          <p:nvPr/>
        </p:nvPicPr>
        <p:blipFill rotWithShape="1">
          <a:blip r:embed="rId4" cstate="email">
            <a:extLst>
              <a:ext uri="{28A0092B-C50C-407E-A947-70E740481C1C}">
                <a14:useLocalDpi xmlns:a14="http://schemas.microsoft.com/office/drawing/2010/main"/>
              </a:ext>
            </a:extLst>
          </a:blip>
          <a:srcRect r="2801" b="3782"/>
          <a:stretch/>
        </p:blipFill>
        <p:spPr>
          <a:xfrm>
            <a:off x="10490075" y="0"/>
            <a:ext cx="1528304" cy="1484784"/>
          </a:xfrm>
          <a:prstGeom prst="ellipse">
            <a:avLst/>
          </a:prstGeom>
        </p:spPr>
      </p:pic>
    </p:spTree>
    <p:extLst>
      <p:ext uri="{BB962C8B-B14F-4D97-AF65-F5344CB8AC3E}">
        <p14:creationId xmlns:p14="http://schemas.microsoft.com/office/powerpoint/2010/main" val="5622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nl-NL" dirty="0"/>
              <a:t>Andere factoren kunnen ook van invloed zijn bij glaucoom</a:t>
            </a:r>
          </a:p>
        </p:txBody>
      </p:sp>
      <p:pic>
        <p:nvPicPr>
          <p:cNvPr id="102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a:ext>
            </a:extLst>
          </a:blip>
          <a:srcRect l="7103" t="4148" r="3957" b="5132"/>
          <a:stretch/>
        </p:blipFill>
        <p:spPr bwMode="auto">
          <a:xfrm>
            <a:off x="9625979" y="2636912"/>
            <a:ext cx="2448272" cy="321335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123" y="1417234"/>
            <a:ext cx="3867438" cy="3024336"/>
          </a:xfrm>
          <a:prstGeom prst="rect">
            <a:avLst/>
          </a:prstGeom>
        </p:spPr>
      </p:pic>
      <p:pic>
        <p:nvPicPr>
          <p:cNvPr id="6" name="Afbeelding 5"/>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61683" y="1124744"/>
            <a:ext cx="3220162" cy="2719248"/>
          </a:xfrm>
          <a:prstGeom prst="rect">
            <a:avLst/>
          </a:prstGeom>
        </p:spPr>
      </p:pic>
      <p:pic>
        <p:nvPicPr>
          <p:cNvPr id="10" name="Afbeelding 9"/>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r="2801" b="3782"/>
          <a:stretch/>
        </p:blipFill>
        <p:spPr>
          <a:xfrm>
            <a:off x="3559437" y="2564904"/>
            <a:ext cx="3546262" cy="3445278"/>
          </a:xfrm>
          <a:prstGeom prst="ellipse">
            <a:avLst/>
          </a:prstGeom>
        </p:spPr>
      </p:pic>
      <p:pic>
        <p:nvPicPr>
          <p:cNvPr id="7" name="Afbeelding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358895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Voeding</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1098" y="92267"/>
            <a:ext cx="1845419" cy="1443117"/>
          </a:xfrm>
          <a:prstGeom prst="rect">
            <a:avLst/>
          </a:prstGeom>
        </p:spPr>
      </p:pic>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517" y="332656"/>
            <a:ext cx="5675784" cy="5675784"/>
          </a:xfrm>
          <a:prstGeom prst="rect">
            <a:avLst/>
          </a:prstGeom>
        </p:spPr>
      </p:pic>
      <p:pic>
        <p:nvPicPr>
          <p:cNvPr id="14" name="Afbeelding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2689943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Voeding</a:t>
            </a:r>
          </a:p>
        </p:txBody>
      </p:sp>
      <p:sp>
        <p:nvSpPr>
          <p:cNvPr id="4" name="Tijdelijke aanduiding voor inhoud 3"/>
          <p:cNvSpPr>
            <a:spLocks noGrp="1"/>
          </p:cNvSpPr>
          <p:nvPr>
            <p:ph idx="1"/>
          </p:nvPr>
        </p:nvSpPr>
        <p:spPr>
          <a:xfrm>
            <a:off x="624580" y="1604435"/>
            <a:ext cx="4824935" cy="4176465"/>
          </a:xfrm>
        </p:spPr>
        <p:txBody>
          <a:bodyPr>
            <a:normAutofit/>
          </a:bodyPr>
          <a:lstStyle/>
          <a:p>
            <a:r>
              <a:rPr lang="nl-NL" dirty="0"/>
              <a:t>Flavonoïden</a:t>
            </a:r>
          </a:p>
          <a:p>
            <a:pPr lvl="1"/>
            <a:r>
              <a:rPr lang="nl-NL" dirty="0"/>
              <a:t>geassocieerd met verminderd risico op glaucoom</a:t>
            </a:r>
          </a:p>
          <a:p>
            <a:pPr lvl="1"/>
            <a:endParaRPr lang="nl-NL" dirty="0"/>
          </a:p>
          <a:p>
            <a:endParaRPr lang="nl-NL" dirty="0"/>
          </a:p>
        </p:txBody>
      </p:sp>
      <p:sp>
        <p:nvSpPr>
          <p:cNvPr id="12" name="Tekstvak 11"/>
          <p:cNvSpPr txBox="1"/>
          <p:nvPr/>
        </p:nvSpPr>
        <p:spPr>
          <a:xfrm>
            <a:off x="2281163" y="6396335"/>
            <a:ext cx="9895355" cy="461665"/>
          </a:xfrm>
          <a:prstGeom prst="rect">
            <a:avLst/>
          </a:prstGeom>
          <a:noFill/>
        </p:spPr>
        <p:txBody>
          <a:bodyPr wrap="square" rtlCol="0">
            <a:spAutoFit/>
          </a:bodyPr>
          <a:lstStyle/>
          <a:p>
            <a:pPr lvl="0" algn="r"/>
            <a:r>
              <a:rPr lang="en-US" sz="1200" i="1" dirty="0">
                <a:solidFill>
                  <a:srgbClr val="004289"/>
                </a:solidFill>
              </a:rPr>
              <a:t>Wu CM et al. ; Br J </a:t>
            </a:r>
            <a:r>
              <a:rPr lang="en-US" sz="1200" i="1" dirty="0" err="1">
                <a:solidFill>
                  <a:srgbClr val="004289"/>
                </a:solidFill>
              </a:rPr>
              <a:t>Ophthalmol</a:t>
            </a:r>
            <a:r>
              <a:rPr lang="en-US" sz="1200" i="1" dirty="0">
                <a:solidFill>
                  <a:srgbClr val="004289"/>
                </a:solidFill>
              </a:rPr>
              <a:t> 2018;102:1127–1133</a:t>
            </a:r>
          </a:p>
          <a:p>
            <a:pPr lvl="0" algn="r"/>
            <a:r>
              <a:rPr lang="nl-NL" sz="1200" i="1" dirty="0">
                <a:solidFill>
                  <a:srgbClr val="004289"/>
                </a:solidFill>
              </a:rPr>
              <a:t>Kang JH et al.; Acta </a:t>
            </a:r>
            <a:r>
              <a:rPr lang="nl-NL" sz="1200" i="1" dirty="0" err="1">
                <a:solidFill>
                  <a:srgbClr val="004289"/>
                </a:solidFill>
              </a:rPr>
              <a:t>Ophthalmol</a:t>
            </a:r>
            <a:r>
              <a:rPr lang="nl-NL" sz="1200" i="1" dirty="0">
                <a:solidFill>
                  <a:srgbClr val="004289"/>
                </a:solidFill>
              </a:rPr>
              <a:t> 2018</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1098" y="92267"/>
            <a:ext cx="1845419" cy="1443117"/>
          </a:xfrm>
          <a:prstGeom prst="rect">
            <a:avLst/>
          </a:prstGeom>
        </p:spPr>
      </p:pic>
      <p:pic>
        <p:nvPicPr>
          <p:cNvPr id="15" name="Afbeelding 14"/>
          <p:cNvPicPr>
            <a:picLocks noChangeAspect="1"/>
          </p:cNvPicPr>
          <p:nvPr/>
        </p:nvPicPr>
        <p:blipFill rotWithShape="1">
          <a:blip r:embed="rId3" cstate="email">
            <a:extLst>
              <a:ext uri="{28A0092B-C50C-407E-A947-70E740481C1C}">
                <a14:useLocalDpi xmlns:a14="http://schemas.microsoft.com/office/drawing/2010/main"/>
              </a:ext>
            </a:extLst>
          </a:blip>
          <a:srcRect l="21441" r="14721" b="30201"/>
          <a:stretch/>
        </p:blipFill>
        <p:spPr>
          <a:xfrm>
            <a:off x="5225585" y="3268896"/>
            <a:ext cx="2304256" cy="2351443"/>
          </a:xfrm>
          <a:prstGeom prst="rect">
            <a:avLst/>
          </a:prstGeom>
        </p:spPr>
      </p:pic>
      <p:pic>
        <p:nvPicPr>
          <p:cNvPr id="16" name="Afbeelding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400120" y="2567754"/>
            <a:ext cx="4070112" cy="2035057"/>
          </a:xfrm>
          <a:prstGeom prst="rect">
            <a:avLst/>
          </a:prstGeom>
        </p:spPr>
      </p:pic>
      <p:pic>
        <p:nvPicPr>
          <p:cNvPr id="17" name="Afbeelding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5259" y="4210047"/>
            <a:ext cx="2343392" cy="1585695"/>
          </a:xfrm>
          <a:prstGeom prst="rect">
            <a:avLst/>
          </a:prstGeom>
        </p:spPr>
      </p:pic>
      <p:pic>
        <p:nvPicPr>
          <p:cNvPr id="18" name="Afbeelding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403060">
            <a:off x="5025229" y="1605864"/>
            <a:ext cx="2534523" cy="2534523"/>
          </a:xfrm>
          <a:prstGeom prst="rect">
            <a:avLst/>
          </a:prstGeom>
        </p:spPr>
      </p:pic>
    </p:spTree>
    <p:extLst>
      <p:ext uri="{BB962C8B-B14F-4D97-AF65-F5344CB8AC3E}">
        <p14:creationId xmlns:p14="http://schemas.microsoft.com/office/powerpoint/2010/main" val="419927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l="5672" t="8852" r="5955" b="8275"/>
          <a:stretch/>
        </p:blipFill>
        <p:spPr>
          <a:xfrm>
            <a:off x="3577307" y="1268760"/>
            <a:ext cx="5066854" cy="4608512"/>
          </a:xfrm>
          <a:prstGeom prst="ellipse">
            <a:avLst/>
          </a:prstGeom>
        </p:spPr>
      </p:pic>
      <p:sp>
        <p:nvSpPr>
          <p:cNvPr id="5" name="Titel 4"/>
          <p:cNvSpPr>
            <a:spLocks noGrp="1"/>
          </p:cNvSpPr>
          <p:nvPr>
            <p:ph type="title"/>
          </p:nvPr>
        </p:nvSpPr>
        <p:spPr/>
        <p:txBody>
          <a:bodyPr anchor="ctr"/>
          <a:lstStyle/>
          <a:p>
            <a:pPr algn="ctr"/>
            <a:r>
              <a:rPr lang="nl-NL" dirty="0"/>
              <a:t>Glaucoom</a:t>
            </a:r>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3629210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Voeding</a:t>
            </a:r>
          </a:p>
        </p:txBody>
      </p:sp>
      <p:sp>
        <p:nvSpPr>
          <p:cNvPr id="4" name="Tijdelijke aanduiding voor inhoud 3"/>
          <p:cNvSpPr>
            <a:spLocks noGrp="1"/>
          </p:cNvSpPr>
          <p:nvPr>
            <p:ph idx="1"/>
          </p:nvPr>
        </p:nvSpPr>
        <p:spPr>
          <a:xfrm>
            <a:off x="624580" y="1604435"/>
            <a:ext cx="4824935" cy="4176465"/>
          </a:xfrm>
        </p:spPr>
        <p:txBody>
          <a:bodyPr>
            <a:normAutofit/>
          </a:bodyPr>
          <a:lstStyle/>
          <a:p>
            <a:r>
              <a:rPr lang="nl-NL" dirty="0">
                <a:solidFill>
                  <a:schemeClr val="accent6">
                    <a:lumMod val="40000"/>
                    <a:lumOff val="60000"/>
                  </a:schemeClr>
                </a:solidFill>
              </a:rPr>
              <a:t>Gunstig effect flavonoïden</a:t>
            </a:r>
          </a:p>
          <a:p>
            <a:endParaRPr lang="nl-NL" dirty="0"/>
          </a:p>
          <a:p>
            <a:r>
              <a:rPr lang="nl-NL" dirty="0"/>
              <a:t>Mediterraan (DASH) dieet</a:t>
            </a:r>
          </a:p>
          <a:p>
            <a:pPr lvl="1"/>
            <a:r>
              <a:rPr lang="nl-NL" dirty="0"/>
              <a:t>geassocieerd met verminderd risico op glaucoom</a:t>
            </a:r>
          </a:p>
        </p:txBody>
      </p:sp>
      <p:sp>
        <p:nvSpPr>
          <p:cNvPr id="12" name="Tekstvak 11"/>
          <p:cNvSpPr txBox="1"/>
          <p:nvPr/>
        </p:nvSpPr>
        <p:spPr>
          <a:xfrm>
            <a:off x="7640014" y="6396335"/>
            <a:ext cx="4536504" cy="461665"/>
          </a:xfrm>
          <a:prstGeom prst="rect">
            <a:avLst/>
          </a:prstGeom>
          <a:noFill/>
        </p:spPr>
        <p:txBody>
          <a:bodyPr wrap="square" rtlCol="0">
            <a:spAutoFit/>
          </a:bodyPr>
          <a:lstStyle/>
          <a:p>
            <a:pPr lvl="0" algn="r"/>
            <a:r>
              <a:rPr lang="nl-NL" sz="1200" i="1" dirty="0" err="1">
                <a:solidFill>
                  <a:srgbClr val="004289"/>
                </a:solidFill>
              </a:rPr>
              <a:t>Vergoesen</a:t>
            </a:r>
            <a:r>
              <a:rPr lang="nl-NL" sz="1200" i="1" dirty="0">
                <a:solidFill>
                  <a:srgbClr val="004289"/>
                </a:solidFill>
              </a:rPr>
              <a:t> et al.; </a:t>
            </a:r>
            <a:r>
              <a:rPr lang="nl-NL" sz="1200" i="1" dirty="0" err="1">
                <a:solidFill>
                  <a:srgbClr val="004289"/>
                </a:solidFill>
              </a:rPr>
              <a:t>Eur</a:t>
            </a:r>
            <a:r>
              <a:rPr lang="nl-NL" sz="1200" i="1" dirty="0">
                <a:solidFill>
                  <a:srgbClr val="004289"/>
                </a:solidFill>
              </a:rPr>
              <a:t> J </a:t>
            </a:r>
            <a:r>
              <a:rPr lang="nl-NL" sz="1200" i="1" dirty="0" err="1">
                <a:solidFill>
                  <a:srgbClr val="004289"/>
                </a:solidFill>
              </a:rPr>
              <a:t>Nutr</a:t>
            </a:r>
            <a:r>
              <a:rPr lang="nl-NL" sz="1200" i="1" dirty="0">
                <a:solidFill>
                  <a:srgbClr val="004289"/>
                </a:solidFill>
              </a:rPr>
              <a:t>. 2023;62(1);477-87</a:t>
            </a:r>
          </a:p>
          <a:p>
            <a:pPr lvl="0" algn="r"/>
            <a:r>
              <a:rPr lang="nl-NL" sz="1200" i="1" dirty="0" err="1">
                <a:solidFill>
                  <a:srgbClr val="004289"/>
                </a:solidFill>
              </a:rPr>
              <a:t>Morena-Montanes</a:t>
            </a:r>
            <a:r>
              <a:rPr lang="nl-NL" sz="1200" i="1" dirty="0">
                <a:solidFill>
                  <a:srgbClr val="004289"/>
                </a:solidFill>
              </a:rPr>
              <a:t> et al.; </a:t>
            </a:r>
            <a:r>
              <a:rPr lang="nl-NL" sz="1200" i="1" dirty="0" err="1">
                <a:solidFill>
                  <a:srgbClr val="004289"/>
                </a:solidFill>
              </a:rPr>
              <a:t>Nutrients</a:t>
            </a:r>
            <a:r>
              <a:rPr lang="nl-NL" sz="1200" i="1" dirty="0">
                <a:solidFill>
                  <a:srgbClr val="004289"/>
                </a:solidFill>
              </a:rPr>
              <a:t>; 2022;14(4); 779 </a:t>
            </a:r>
          </a:p>
        </p:txBody>
      </p:sp>
      <p:pic>
        <p:nvPicPr>
          <p:cNvPr id="14" name="Afbeelding 13"/>
          <p:cNvPicPr>
            <a:picLocks noChangeAspect="1"/>
          </p:cNvPicPr>
          <p:nvPr/>
        </p:nvPicPr>
        <p:blipFill>
          <a:blip r:embed="rId2"/>
          <a:stretch>
            <a:fillRect/>
          </a:stretch>
        </p:blipFill>
        <p:spPr>
          <a:xfrm>
            <a:off x="4874690" y="548680"/>
            <a:ext cx="6127900" cy="5255488"/>
          </a:xfrm>
          <a:prstGeom prst="rect">
            <a:avLst/>
          </a:prstGeom>
        </p:spPr>
      </p:pic>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1098" y="92267"/>
            <a:ext cx="1845419" cy="1443117"/>
          </a:xfrm>
          <a:prstGeom prst="rect">
            <a:avLst/>
          </a:prstGeom>
        </p:spPr>
      </p:pic>
    </p:spTree>
    <p:extLst>
      <p:ext uri="{BB962C8B-B14F-4D97-AF65-F5344CB8AC3E}">
        <p14:creationId xmlns:p14="http://schemas.microsoft.com/office/powerpoint/2010/main" val="23658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Voeding</a:t>
            </a:r>
          </a:p>
        </p:txBody>
      </p:sp>
      <p:sp>
        <p:nvSpPr>
          <p:cNvPr id="4" name="Tijdelijke aanduiding voor inhoud 3"/>
          <p:cNvSpPr>
            <a:spLocks noGrp="1"/>
          </p:cNvSpPr>
          <p:nvPr>
            <p:ph idx="1"/>
          </p:nvPr>
        </p:nvSpPr>
        <p:spPr>
          <a:xfrm>
            <a:off x="624580" y="1604435"/>
            <a:ext cx="4824935" cy="4176465"/>
          </a:xfrm>
        </p:spPr>
        <p:txBody>
          <a:bodyPr>
            <a:normAutofit/>
          </a:bodyPr>
          <a:lstStyle/>
          <a:p>
            <a:r>
              <a:rPr lang="nl-NL" dirty="0">
                <a:solidFill>
                  <a:schemeClr val="accent6">
                    <a:lumMod val="40000"/>
                    <a:lumOff val="60000"/>
                  </a:schemeClr>
                </a:solidFill>
              </a:rPr>
              <a:t>Gunstig effect flavonoïden</a:t>
            </a:r>
          </a:p>
          <a:p>
            <a:endParaRPr lang="nl-NL" dirty="0">
              <a:solidFill>
                <a:schemeClr val="accent6">
                  <a:lumMod val="40000"/>
                  <a:lumOff val="60000"/>
                </a:schemeClr>
              </a:solidFill>
            </a:endParaRPr>
          </a:p>
          <a:p>
            <a:r>
              <a:rPr lang="nl-NL" dirty="0">
                <a:solidFill>
                  <a:schemeClr val="accent6">
                    <a:lumMod val="40000"/>
                    <a:lumOff val="60000"/>
                  </a:schemeClr>
                </a:solidFill>
              </a:rPr>
              <a:t>Mediterraan (DASH) dieet</a:t>
            </a:r>
          </a:p>
          <a:p>
            <a:endParaRPr lang="nl-NL" dirty="0"/>
          </a:p>
          <a:p>
            <a:r>
              <a:rPr lang="nl-NL" dirty="0"/>
              <a:t>Nitraat</a:t>
            </a:r>
          </a:p>
          <a:p>
            <a:pPr lvl="1"/>
            <a:r>
              <a:rPr lang="nl-NL" dirty="0"/>
              <a:t>geassocieerd met verminderd risico op glaucoom</a:t>
            </a:r>
          </a:p>
          <a:p>
            <a:endParaRPr lang="nl-NL" dirty="0"/>
          </a:p>
        </p:txBody>
      </p:sp>
      <p:sp>
        <p:nvSpPr>
          <p:cNvPr id="12" name="Tekstvak 11"/>
          <p:cNvSpPr txBox="1"/>
          <p:nvPr/>
        </p:nvSpPr>
        <p:spPr>
          <a:xfrm>
            <a:off x="7640014" y="6396335"/>
            <a:ext cx="4536504" cy="276999"/>
          </a:xfrm>
          <a:prstGeom prst="rect">
            <a:avLst/>
          </a:prstGeom>
          <a:noFill/>
        </p:spPr>
        <p:txBody>
          <a:bodyPr wrap="square" rtlCol="0">
            <a:spAutoFit/>
          </a:bodyPr>
          <a:lstStyle/>
          <a:p>
            <a:pPr lvl="0" algn="r"/>
            <a:r>
              <a:rPr lang="en-US" sz="1200" i="1" dirty="0">
                <a:solidFill>
                  <a:srgbClr val="004289"/>
                </a:solidFill>
              </a:rPr>
              <a:t>Kang et al. JAMA </a:t>
            </a:r>
            <a:r>
              <a:rPr lang="en-US" sz="1200" i="1" dirty="0" err="1">
                <a:solidFill>
                  <a:srgbClr val="004289"/>
                </a:solidFill>
              </a:rPr>
              <a:t>Ophthalmol</a:t>
            </a:r>
            <a:r>
              <a:rPr lang="en-US" sz="1200" i="1" dirty="0">
                <a:solidFill>
                  <a:srgbClr val="004289"/>
                </a:solidFill>
              </a:rPr>
              <a:t> 2016; 134:294–303.</a:t>
            </a:r>
            <a:endParaRPr lang="nl-NL" sz="1200" i="1" dirty="0">
              <a:solidFill>
                <a:srgbClr val="004289"/>
              </a:solidFill>
            </a:endParaRPr>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l="11581" t="15874" r="15164" b="14808"/>
          <a:stretch/>
        </p:blipFill>
        <p:spPr>
          <a:xfrm rot="689975">
            <a:off x="6523890" y="908736"/>
            <a:ext cx="2232248" cy="3168352"/>
          </a:xfrm>
          <a:prstGeom prst="rect">
            <a:avLst/>
          </a:prstGeom>
        </p:spPr>
      </p:pic>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288" y="3999404"/>
            <a:ext cx="3810679" cy="2135811"/>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8967" y="3115206"/>
            <a:ext cx="2880320" cy="2249174"/>
          </a:xfrm>
          <a:prstGeom prst="rect">
            <a:avLst/>
          </a:prstGeom>
        </p:spPr>
      </p:pic>
      <p:pic>
        <p:nvPicPr>
          <p:cNvPr id="9" name="Afbeelding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1098" y="92267"/>
            <a:ext cx="1845419" cy="1443117"/>
          </a:xfrm>
          <a:prstGeom prst="rect">
            <a:avLst/>
          </a:prstGeom>
        </p:spPr>
      </p:pic>
    </p:spTree>
    <p:extLst>
      <p:ext uri="{BB962C8B-B14F-4D97-AF65-F5344CB8AC3E}">
        <p14:creationId xmlns:p14="http://schemas.microsoft.com/office/powerpoint/2010/main" val="227638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nl-NL" dirty="0"/>
              <a:t>Andere factoren kunnen ook van invloed zijn bij glaucoom</a:t>
            </a:r>
          </a:p>
        </p:txBody>
      </p:sp>
      <p:pic>
        <p:nvPicPr>
          <p:cNvPr id="102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a:ext>
            </a:extLst>
          </a:blip>
          <a:srcRect l="7103" t="4148" r="3957" b="5132"/>
          <a:stretch/>
        </p:blipFill>
        <p:spPr bwMode="auto">
          <a:xfrm>
            <a:off x="9625979" y="2636912"/>
            <a:ext cx="2448272" cy="321335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34123" y="1417234"/>
            <a:ext cx="3867438" cy="3024336"/>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683" y="1124744"/>
            <a:ext cx="3220162" cy="2719248"/>
          </a:xfrm>
          <a:prstGeom prst="rect">
            <a:avLst/>
          </a:prstGeom>
        </p:spPr>
      </p:pic>
      <p:pic>
        <p:nvPicPr>
          <p:cNvPr id="10" name="Afbeelding 9"/>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r="2801" b="3782"/>
          <a:stretch/>
        </p:blipFill>
        <p:spPr>
          <a:xfrm>
            <a:off x="3559437" y="2564904"/>
            <a:ext cx="3546262" cy="3445278"/>
          </a:xfrm>
          <a:prstGeom prst="ellipse">
            <a:avLst/>
          </a:prstGeom>
        </p:spPr>
      </p:pic>
      <p:pic>
        <p:nvPicPr>
          <p:cNvPr id="7" name="Afbeelding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429087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Blaasinstrumenten</a:t>
            </a:r>
          </a:p>
        </p:txBody>
      </p:sp>
      <p:pic>
        <p:nvPicPr>
          <p:cNvPr id="11" name="Afbeelding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571499">
            <a:off x="10462967" y="4644496"/>
            <a:ext cx="1387385" cy="922656"/>
          </a:xfrm>
          <a:prstGeom prst="rect">
            <a:avLst/>
          </a:prstGeom>
        </p:spPr>
      </p:pic>
      <p:sp>
        <p:nvSpPr>
          <p:cNvPr id="4" name="Tijdelijke aanduiding voor inhoud 3"/>
          <p:cNvSpPr>
            <a:spLocks noGrp="1"/>
          </p:cNvSpPr>
          <p:nvPr>
            <p:ph idx="1"/>
          </p:nvPr>
        </p:nvSpPr>
        <p:spPr/>
        <p:txBody>
          <a:bodyPr>
            <a:normAutofit/>
          </a:bodyPr>
          <a:lstStyle/>
          <a:p>
            <a:r>
              <a:rPr lang="nl-NL" dirty="0"/>
              <a:t>Oogdruk stijgt bij het bespelen van een blaasinstrument 	</a:t>
            </a:r>
          </a:p>
          <a:p>
            <a:pPr marL="0" indent="0">
              <a:buNone/>
            </a:pPr>
            <a:r>
              <a:rPr lang="nl-NL" dirty="0"/>
              <a:t>     (gemiddeld 1-2 ½ </a:t>
            </a:r>
            <a:r>
              <a:rPr lang="nl-NL" dirty="0" err="1"/>
              <a:t>mmHg</a:t>
            </a:r>
            <a:r>
              <a:rPr lang="nl-NL" dirty="0"/>
              <a:t>, maar kan hogere piek geven tot 10mmHg)</a:t>
            </a:r>
          </a:p>
          <a:p>
            <a:endParaRPr lang="nl-NL" dirty="0"/>
          </a:p>
          <a:p>
            <a:endParaRPr lang="nl-NL" dirty="0"/>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7661" y="35777"/>
            <a:ext cx="1697830" cy="1499607"/>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869338">
            <a:off x="10766307" y="4392445"/>
            <a:ext cx="1731261" cy="1487281"/>
          </a:xfrm>
          <a:prstGeom prst="rect">
            <a:avLst/>
          </a:prstGeom>
        </p:spPr>
      </p:pic>
      <p:pic>
        <p:nvPicPr>
          <p:cNvPr id="6" name="Afbeelding 5"/>
          <p:cNvPicPr>
            <a:picLocks noChangeAspect="1"/>
          </p:cNvPicPr>
          <p:nvPr/>
        </p:nvPicPr>
        <p:blipFill rotWithShape="1">
          <a:blip r:embed="rId5" cstate="email">
            <a:extLst>
              <a:ext uri="{28A0092B-C50C-407E-A947-70E740481C1C}">
                <a14:useLocalDpi xmlns:a14="http://schemas.microsoft.com/office/drawing/2010/main"/>
              </a:ext>
            </a:extLst>
          </a:blip>
          <a:srcRect t="22457" b="19654"/>
          <a:stretch/>
        </p:blipFill>
        <p:spPr>
          <a:xfrm>
            <a:off x="4816934" y="5470896"/>
            <a:ext cx="1758213" cy="678534"/>
          </a:xfrm>
          <a:prstGeom prst="rect">
            <a:avLst/>
          </a:prstGeom>
        </p:spPr>
      </p:pic>
      <p:pic>
        <p:nvPicPr>
          <p:cNvPr id="17" name="Afbeelding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716622">
            <a:off x="7374338" y="4951575"/>
            <a:ext cx="1001478" cy="1001478"/>
          </a:xfrm>
          <a:prstGeom prst="rect">
            <a:avLst/>
          </a:prstGeom>
        </p:spPr>
      </p:pic>
      <p:pic>
        <p:nvPicPr>
          <p:cNvPr id="8" name="Afbeelding 7"/>
          <p:cNvPicPr>
            <a:picLocks noChangeAspect="1"/>
          </p:cNvPicPr>
          <p:nvPr/>
        </p:nvPicPr>
        <p:blipFill rotWithShape="1">
          <a:blip r:embed="rId7" cstate="email">
            <a:extLst>
              <a:ext uri="{28A0092B-C50C-407E-A947-70E740481C1C}">
                <a14:useLocalDpi xmlns:a14="http://schemas.microsoft.com/office/drawing/2010/main"/>
              </a:ext>
            </a:extLst>
          </a:blip>
          <a:srcRect l="18479" t="9482" r="12886" b="19243"/>
          <a:stretch/>
        </p:blipFill>
        <p:spPr>
          <a:xfrm>
            <a:off x="4129355" y="5294696"/>
            <a:ext cx="763494" cy="792859"/>
          </a:xfrm>
          <a:prstGeom prst="rect">
            <a:avLst/>
          </a:prstGeom>
        </p:spPr>
      </p:pic>
      <p:pic>
        <p:nvPicPr>
          <p:cNvPr id="14" name="Afbeelding 13"/>
          <p:cNvPicPr>
            <a:picLocks noChangeAspect="1"/>
          </p:cNvPicPr>
          <p:nvPr/>
        </p:nvPicPr>
        <p:blipFill rotWithShape="1">
          <a:blip r:embed="rId8" cstate="email">
            <a:extLst>
              <a:ext uri="{28A0092B-C50C-407E-A947-70E740481C1C}">
                <a14:useLocalDpi xmlns:a14="http://schemas.microsoft.com/office/drawing/2010/main"/>
              </a:ext>
            </a:extLst>
          </a:blip>
          <a:srcRect l="14895" t="6331" r="17197" b="9633"/>
          <a:stretch/>
        </p:blipFill>
        <p:spPr>
          <a:xfrm rot="21215563">
            <a:off x="8095490" y="4697968"/>
            <a:ext cx="743438" cy="1393947"/>
          </a:xfrm>
          <a:prstGeom prst="rect">
            <a:avLst/>
          </a:prstGeom>
        </p:spPr>
      </p:pic>
      <p:pic>
        <p:nvPicPr>
          <p:cNvPr id="9" name="Afbeelding 8"/>
          <p:cNvPicPr>
            <a:picLocks noChangeAspect="1"/>
          </p:cNvPicPr>
          <p:nvPr/>
        </p:nvPicPr>
        <p:blipFill rotWithShape="1">
          <a:blip r:embed="rId9" cstate="email">
            <a:extLst>
              <a:ext uri="{28A0092B-C50C-407E-A947-70E740481C1C}">
                <a14:useLocalDpi xmlns:a14="http://schemas.microsoft.com/office/drawing/2010/main"/>
              </a:ext>
            </a:extLst>
          </a:blip>
          <a:srcRect l="10299" t="2786" r="7154" b="360"/>
          <a:stretch/>
        </p:blipFill>
        <p:spPr>
          <a:xfrm>
            <a:off x="3213669" y="5331067"/>
            <a:ext cx="906792" cy="797977"/>
          </a:xfrm>
          <a:prstGeom prst="rect">
            <a:avLst/>
          </a:prstGeom>
        </p:spPr>
      </p:pic>
      <p:pic>
        <p:nvPicPr>
          <p:cNvPr id="10" name="Afbeelding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8589264" y="4928709"/>
            <a:ext cx="1312225" cy="982902"/>
          </a:xfrm>
          <a:prstGeom prst="rect">
            <a:avLst/>
          </a:prstGeom>
        </p:spPr>
      </p:pic>
      <p:pic>
        <p:nvPicPr>
          <p:cNvPr id="13" name="Afbeelding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43250" y="3950070"/>
            <a:ext cx="2138547" cy="2138547"/>
          </a:xfrm>
          <a:prstGeom prst="rect">
            <a:avLst/>
          </a:prstGeom>
        </p:spPr>
      </p:pic>
      <p:pic>
        <p:nvPicPr>
          <p:cNvPr id="16" name="Afbeelding 15"/>
          <p:cNvPicPr>
            <a:picLocks noChangeAspect="1"/>
          </p:cNvPicPr>
          <p:nvPr/>
        </p:nvPicPr>
        <p:blipFill rotWithShape="1">
          <a:blip r:embed="rId12" cstate="email">
            <a:extLst>
              <a:ext uri="{28A0092B-C50C-407E-A947-70E740481C1C}">
                <a14:useLocalDpi xmlns:a14="http://schemas.microsoft.com/office/drawing/2010/main"/>
              </a:ext>
            </a:extLst>
          </a:blip>
          <a:srcRect l="5530" t="12117" r="4295" b="12119"/>
          <a:stretch/>
        </p:blipFill>
        <p:spPr>
          <a:xfrm>
            <a:off x="6377882" y="5301207"/>
            <a:ext cx="1258766" cy="793195"/>
          </a:xfrm>
          <a:prstGeom prst="rect">
            <a:avLst/>
          </a:prstGeom>
        </p:spPr>
      </p:pic>
      <p:sp>
        <p:nvSpPr>
          <p:cNvPr id="18" name="Tekstvak 17"/>
          <p:cNvSpPr txBox="1"/>
          <p:nvPr/>
        </p:nvSpPr>
        <p:spPr>
          <a:xfrm>
            <a:off x="7640014" y="6396335"/>
            <a:ext cx="4536504" cy="276999"/>
          </a:xfrm>
          <a:prstGeom prst="rect">
            <a:avLst/>
          </a:prstGeom>
          <a:noFill/>
        </p:spPr>
        <p:txBody>
          <a:bodyPr wrap="square" rtlCol="0">
            <a:spAutoFit/>
          </a:bodyPr>
          <a:lstStyle/>
          <a:p>
            <a:pPr lvl="0" algn="r"/>
            <a:r>
              <a:rPr lang="en-US" sz="1200" i="1" dirty="0">
                <a:solidFill>
                  <a:srgbClr val="004289"/>
                </a:solidFill>
              </a:rPr>
              <a:t>De Crom et al.; J. Glaucoma 2017; 26(10): 923-928</a:t>
            </a:r>
            <a:endParaRPr lang="nl-NL" sz="1200" i="1" dirty="0">
              <a:solidFill>
                <a:srgbClr val="004289"/>
              </a:solidFill>
            </a:endParaRPr>
          </a:p>
        </p:txBody>
      </p:sp>
    </p:spTree>
    <p:extLst>
      <p:ext uri="{BB962C8B-B14F-4D97-AF65-F5344CB8AC3E}">
        <p14:creationId xmlns:p14="http://schemas.microsoft.com/office/powerpoint/2010/main" val="251241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Blaasinstrumenten</a:t>
            </a:r>
          </a:p>
        </p:txBody>
      </p:sp>
      <p:pic>
        <p:nvPicPr>
          <p:cNvPr id="11" name="Afbeelding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571499">
            <a:off x="10462967" y="4644496"/>
            <a:ext cx="1387385" cy="922656"/>
          </a:xfrm>
          <a:prstGeom prst="rect">
            <a:avLst/>
          </a:prstGeom>
        </p:spPr>
      </p:pic>
      <p:sp>
        <p:nvSpPr>
          <p:cNvPr id="4" name="Tijdelijke aanduiding voor inhoud 3"/>
          <p:cNvSpPr>
            <a:spLocks noGrp="1"/>
          </p:cNvSpPr>
          <p:nvPr>
            <p:ph idx="1"/>
          </p:nvPr>
        </p:nvSpPr>
        <p:spPr/>
        <p:txBody>
          <a:bodyPr>
            <a:normAutofit/>
          </a:bodyPr>
          <a:lstStyle/>
          <a:p>
            <a:r>
              <a:rPr lang="nl-NL" dirty="0">
                <a:solidFill>
                  <a:schemeClr val="bg2">
                    <a:lumMod val="75000"/>
                  </a:schemeClr>
                </a:solidFill>
              </a:rPr>
              <a:t>Oogdruk stijgt bij het bespelen van een blaasinstrument </a:t>
            </a:r>
            <a:r>
              <a:rPr lang="nl-NL" dirty="0">
                <a:solidFill>
                  <a:schemeClr val="bg2">
                    <a:lumMod val="50000"/>
                  </a:schemeClr>
                </a:solidFill>
              </a:rPr>
              <a:t>	</a:t>
            </a:r>
          </a:p>
          <a:p>
            <a:pPr marL="0" indent="0">
              <a:buNone/>
            </a:pPr>
            <a:r>
              <a:rPr lang="nl-NL" dirty="0"/>
              <a:t>     </a:t>
            </a:r>
          </a:p>
          <a:p>
            <a:endParaRPr lang="nl-NL" dirty="0">
              <a:solidFill>
                <a:schemeClr val="bg2">
                  <a:lumMod val="75000"/>
                </a:schemeClr>
              </a:solidFill>
            </a:endParaRPr>
          </a:p>
          <a:p>
            <a:endParaRPr lang="nl-NL" dirty="0"/>
          </a:p>
          <a:p>
            <a:r>
              <a:rPr lang="nl-NL" dirty="0"/>
              <a:t>Oogdrukschommelingen vergelijkbaar met andere dagelijkse activiteiten (bijvoorbeeld fietsen, wandelen, dag/nacht variatie)</a:t>
            </a:r>
          </a:p>
          <a:p>
            <a:endParaRPr lang="nl-NL" dirty="0"/>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869338">
            <a:off x="10766307" y="4392445"/>
            <a:ext cx="1731261" cy="1487281"/>
          </a:xfrm>
          <a:prstGeom prst="rect">
            <a:avLst/>
          </a:prstGeom>
        </p:spPr>
      </p:pic>
      <p:pic>
        <p:nvPicPr>
          <p:cNvPr id="6" name="Afbeelding 5"/>
          <p:cNvPicPr>
            <a:picLocks noChangeAspect="1"/>
          </p:cNvPicPr>
          <p:nvPr/>
        </p:nvPicPr>
        <p:blipFill rotWithShape="1">
          <a:blip r:embed="rId4" cstate="email">
            <a:extLst>
              <a:ext uri="{28A0092B-C50C-407E-A947-70E740481C1C}">
                <a14:useLocalDpi xmlns:a14="http://schemas.microsoft.com/office/drawing/2010/main"/>
              </a:ext>
            </a:extLst>
          </a:blip>
          <a:srcRect t="22457" b="19654"/>
          <a:stretch/>
        </p:blipFill>
        <p:spPr>
          <a:xfrm>
            <a:off x="4816934" y="5470896"/>
            <a:ext cx="1758213" cy="678534"/>
          </a:xfrm>
          <a:prstGeom prst="rect">
            <a:avLst/>
          </a:prstGeom>
        </p:spPr>
      </p:pic>
      <p:pic>
        <p:nvPicPr>
          <p:cNvPr id="17" name="Afbeelding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716622">
            <a:off x="7374338" y="4951575"/>
            <a:ext cx="1001478" cy="1001478"/>
          </a:xfrm>
          <a:prstGeom prst="rect">
            <a:avLst/>
          </a:prstGeom>
        </p:spPr>
      </p:pic>
      <p:pic>
        <p:nvPicPr>
          <p:cNvPr id="8" name="Afbeelding 7"/>
          <p:cNvPicPr>
            <a:picLocks noChangeAspect="1"/>
          </p:cNvPicPr>
          <p:nvPr/>
        </p:nvPicPr>
        <p:blipFill rotWithShape="1">
          <a:blip r:embed="rId6" cstate="email">
            <a:extLst>
              <a:ext uri="{28A0092B-C50C-407E-A947-70E740481C1C}">
                <a14:useLocalDpi xmlns:a14="http://schemas.microsoft.com/office/drawing/2010/main"/>
              </a:ext>
            </a:extLst>
          </a:blip>
          <a:srcRect l="18479" t="9482" r="12886" b="19243"/>
          <a:stretch/>
        </p:blipFill>
        <p:spPr>
          <a:xfrm>
            <a:off x="4129355" y="5294696"/>
            <a:ext cx="763494" cy="792859"/>
          </a:xfrm>
          <a:prstGeom prst="rect">
            <a:avLst/>
          </a:prstGeom>
        </p:spPr>
      </p:pic>
      <p:pic>
        <p:nvPicPr>
          <p:cNvPr id="14" name="Afbeelding 13"/>
          <p:cNvPicPr>
            <a:picLocks noChangeAspect="1"/>
          </p:cNvPicPr>
          <p:nvPr/>
        </p:nvPicPr>
        <p:blipFill rotWithShape="1">
          <a:blip r:embed="rId7" cstate="email">
            <a:extLst>
              <a:ext uri="{28A0092B-C50C-407E-A947-70E740481C1C}">
                <a14:useLocalDpi xmlns:a14="http://schemas.microsoft.com/office/drawing/2010/main"/>
              </a:ext>
            </a:extLst>
          </a:blip>
          <a:srcRect l="14895" t="6331" r="17197" b="9633"/>
          <a:stretch/>
        </p:blipFill>
        <p:spPr>
          <a:xfrm rot="21215563">
            <a:off x="8095490" y="4697968"/>
            <a:ext cx="743438" cy="1393947"/>
          </a:xfrm>
          <a:prstGeom prst="rect">
            <a:avLst/>
          </a:prstGeom>
        </p:spPr>
      </p:pic>
      <p:pic>
        <p:nvPicPr>
          <p:cNvPr id="9" name="Afbeelding 8"/>
          <p:cNvPicPr>
            <a:picLocks noChangeAspect="1"/>
          </p:cNvPicPr>
          <p:nvPr/>
        </p:nvPicPr>
        <p:blipFill rotWithShape="1">
          <a:blip r:embed="rId8" cstate="email">
            <a:extLst>
              <a:ext uri="{28A0092B-C50C-407E-A947-70E740481C1C}">
                <a14:useLocalDpi xmlns:a14="http://schemas.microsoft.com/office/drawing/2010/main"/>
              </a:ext>
            </a:extLst>
          </a:blip>
          <a:srcRect l="10299" t="2786" r="7154" b="360"/>
          <a:stretch/>
        </p:blipFill>
        <p:spPr>
          <a:xfrm>
            <a:off x="3213669" y="5331067"/>
            <a:ext cx="906792" cy="797977"/>
          </a:xfrm>
          <a:prstGeom prst="rect">
            <a:avLst/>
          </a:prstGeom>
        </p:spPr>
      </p:pic>
      <p:pic>
        <p:nvPicPr>
          <p:cNvPr id="10" name="Afbeelding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8589264" y="4928709"/>
            <a:ext cx="1312225" cy="982902"/>
          </a:xfrm>
          <a:prstGeom prst="rect">
            <a:avLst/>
          </a:prstGeom>
        </p:spPr>
      </p:pic>
      <p:pic>
        <p:nvPicPr>
          <p:cNvPr id="13" name="Afbeelding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43250" y="3950070"/>
            <a:ext cx="2138547" cy="2138547"/>
          </a:xfrm>
          <a:prstGeom prst="rect">
            <a:avLst/>
          </a:prstGeom>
        </p:spPr>
      </p:pic>
      <p:pic>
        <p:nvPicPr>
          <p:cNvPr id="16" name="Afbeelding 15"/>
          <p:cNvPicPr>
            <a:picLocks noChangeAspect="1"/>
          </p:cNvPicPr>
          <p:nvPr/>
        </p:nvPicPr>
        <p:blipFill rotWithShape="1">
          <a:blip r:embed="rId11" cstate="email">
            <a:extLst>
              <a:ext uri="{28A0092B-C50C-407E-A947-70E740481C1C}">
                <a14:useLocalDpi xmlns:a14="http://schemas.microsoft.com/office/drawing/2010/main"/>
              </a:ext>
            </a:extLst>
          </a:blip>
          <a:srcRect l="5530" t="12117" r="4295" b="12119"/>
          <a:stretch/>
        </p:blipFill>
        <p:spPr>
          <a:xfrm>
            <a:off x="6377882" y="5301207"/>
            <a:ext cx="1258766" cy="793195"/>
          </a:xfrm>
          <a:prstGeom prst="rect">
            <a:avLst/>
          </a:prstGeom>
        </p:spPr>
      </p:pic>
      <p:pic>
        <p:nvPicPr>
          <p:cNvPr id="12" name="Afbeelding 11"/>
          <p:cNvPicPr>
            <a:picLocks noChangeAspect="1"/>
          </p:cNvPicPr>
          <p:nvPr/>
        </p:nvPicPr>
        <p:blipFill rotWithShape="1">
          <a:blip r:embed="rId12"/>
          <a:srcRect t="5719" b="2777"/>
          <a:stretch/>
        </p:blipFill>
        <p:spPr>
          <a:xfrm>
            <a:off x="696988" y="1143192"/>
            <a:ext cx="10153128" cy="2213800"/>
          </a:xfrm>
          <a:prstGeom prst="rect">
            <a:avLst/>
          </a:prstGeom>
        </p:spPr>
      </p:pic>
      <p:sp>
        <p:nvSpPr>
          <p:cNvPr id="18" name="Tekstvak 17"/>
          <p:cNvSpPr txBox="1"/>
          <p:nvPr/>
        </p:nvSpPr>
        <p:spPr>
          <a:xfrm>
            <a:off x="7640014" y="6396335"/>
            <a:ext cx="4536504" cy="276999"/>
          </a:xfrm>
          <a:prstGeom prst="rect">
            <a:avLst/>
          </a:prstGeom>
          <a:noFill/>
        </p:spPr>
        <p:txBody>
          <a:bodyPr wrap="square" rtlCol="0">
            <a:spAutoFit/>
          </a:bodyPr>
          <a:lstStyle/>
          <a:p>
            <a:pPr lvl="0" algn="r"/>
            <a:r>
              <a:rPr lang="en-US" sz="1200" i="1" dirty="0">
                <a:solidFill>
                  <a:srgbClr val="004289"/>
                </a:solidFill>
              </a:rPr>
              <a:t>De Crom et al.; J. Glaucoma 2017; 26(10): 923-928</a:t>
            </a:r>
            <a:endParaRPr lang="nl-NL" sz="1200" i="1" dirty="0">
              <a:solidFill>
                <a:srgbClr val="004289"/>
              </a:solidFill>
            </a:endParaRPr>
          </a:p>
        </p:txBody>
      </p:sp>
      <p:pic>
        <p:nvPicPr>
          <p:cNvPr id="5" name="Afbeelding 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387661" y="35777"/>
            <a:ext cx="1697830" cy="1499607"/>
          </a:xfrm>
          <a:prstGeom prst="rect">
            <a:avLst/>
          </a:prstGeom>
        </p:spPr>
      </p:pic>
    </p:spTree>
    <p:extLst>
      <p:ext uri="{BB962C8B-B14F-4D97-AF65-F5344CB8AC3E}">
        <p14:creationId xmlns:p14="http://schemas.microsoft.com/office/powerpoint/2010/main" val="54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Blaasinstrumenten</a:t>
            </a:r>
          </a:p>
        </p:txBody>
      </p:sp>
      <p:pic>
        <p:nvPicPr>
          <p:cNvPr id="11" name="Afbeelding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571499">
            <a:off x="10462967" y="4644496"/>
            <a:ext cx="1387385" cy="922656"/>
          </a:xfrm>
          <a:prstGeom prst="rect">
            <a:avLst/>
          </a:prstGeom>
        </p:spPr>
      </p:pic>
      <p:sp>
        <p:nvSpPr>
          <p:cNvPr id="4" name="Tijdelijke aanduiding voor inhoud 3"/>
          <p:cNvSpPr>
            <a:spLocks noGrp="1"/>
          </p:cNvSpPr>
          <p:nvPr>
            <p:ph idx="1"/>
          </p:nvPr>
        </p:nvSpPr>
        <p:spPr/>
        <p:txBody>
          <a:bodyPr>
            <a:normAutofit/>
          </a:bodyPr>
          <a:lstStyle/>
          <a:p>
            <a:r>
              <a:rPr lang="nl-NL" dirty="0">
                <a:solidFill>
                  <a:schemeClr val="bg2">
                    <a:lumMod val="75000"/>
                  </a:schemeClr>
                </a:solidFill>
              </a:rPr>
              <a:t>Geen verschil in oogdrukverandering tussen musici met/zonder glaucoom</a:t>
            </a:r>
          </a:p>
          <a:p>
            <a:endParaRPr lang="nl-NL" dirty="0">
              <a:solidFill>
                <a:schemeClr val="bg2">
                  <a:lumMod val="75000"/>
                </a:schemeClr>
              </a:solidFill>
            </a:endParaRPr>
          </a:p>
          <a:p>
            <a:r>
              <a:rPr lang="nl-NL" dirty="0">
                <a:solidFill>
                  <a:schemeClr val="bg2">
                    <a:lumMod val="75000"/>
                  </a:schemeClr>
                </a:solidFill>
              </a:rPr>
              <a:t>Oogdrukschommelingen vergelijkbaar met andere dagelijkse activiteiten (bijvoorbeeld fietsen, wandelen, dag/nacht variatie)</a:t>
            </a:r>
          </a:p>
          <a:p>
            <a:endParaRPr lang="nl-NL" dirty="0"/>
          </a:p>
          <a:p>
            <a:r>
              <a:rPr lang="nl-NL" dirty="0"/>
              <a:t>Bij zeer ernstig / progressief glaucoom kan het bespelen van een blaasinstrument mogelijk van invloed zijn</a:t>
            </a:r>
          </a:p>
          <a:p>
            <a:endParaRPr lang="nl-NL" dirty="0"/>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7661" y="35777"/>
            <a:ext cx="1697830" cy="1499607"/>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869338">
            <a:off x="10766307" y="4392445"/>
            <a:ext cx="1731261" cy="1487281"/>
          </a:xfrm>
          <a:prstGeom prst="rect">
            <a:avLst/>
          </a:prstGeom>
        </p:spPr>
      </p:pic>
      <p:pic>
        <p:nvPicPr>
          <p:cNvPr id="6" name="Afbeelding 5"/>
          <p:cNvPicPr>
            <a:picLocks noChangeAspect="1"/>
          </p:cNvPicPr>
          <p:nvPr/>
        </p:nvPicPr>
        <p:blipFill rotWithShape="1">
          <a:blip r:embed="rId5" cstate="email">
            <a:extLst>
              <a:ext uri="{28A0092B-C50C-407E-A947-70E740481C1C}">
                <a14:useLocalDpi xmlns:a14="http://schemas.microsoft.com/office/drawing/2010/main"/>
              </a:ext>
            </a:extLst>
          </a:blip>
          <a:srcRect t="22457" b="19654"/>
          <a:stretch/>
        </p:blipFill>
        <p:spPr>
          <a:xfrm>
            <a:off x="4816934" y="5470896"/>
            <a:ext cx="1758213" cy="678534"/>
          </a:xfrm>
          <a:prstGeom prst="rect">
            <a:avLst/>
          </a:prstGeom>
        </p:spPr>
      </p:pic>
      <p:pic>
        <p:nvPicPr>
          <p:cNvPr id="17" name="Afbeelding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716622">
            <a:off x="7374338" y="4951575"/>
            <a:ext cx="1001478" cy="1001478"/>
          </a:xfrm>
          <a:prstGeom prst="rect">
            <a:avLst/>
          </a:prstGeom>
        </p:spPr>
      </p:pic>
      <p:pic>
        <p:nvPicPr>
          <p:cNvPr id="8" name="Afbeelding 7"/>
          <p:cNvPicPr>
            <a:picLocks noChangeAspect="1"/>
          </p:cNvPicPr>
          <p:nvPr/>
        </p:nvPicPr>
        <p:blipFill rotWithShape="1">
          <a:blip r:embed="rId7" cstate="email">
            <a:extLst>
              <a:ext uri="{28A0092B-C50C-407E-A947-70E740481C1C}">
                <a14:useLocalDpi xmlns:a14="http://schemas.microsoft.com/office/drawing/2010/main"/>
              </a:ext>
            </a:extLst>
          </a:blip>
          <a:srcRect l="18479" t="9482" r="12886" b="19243"/>
          <a:stretch/>
        </p:blipFill>
        <p:spPr>
          <a:xfrm>
            <a:off x="4129355" y="5294696"/>
            <a:ext cx="763494" cy="792859"/>
          </a:xfrm>
          <a:prstGeom prst="rect">
            <a:avLst/>
          </a:prstGeom>
        </p:spPr>
      </p:pic>
      <p:pic>
        <p:nvPicPr>
          <p:cNvPr id="14" name="Afbeelding 13"/>
          <p:cNvPicPr>
            <a:picLocks noChangeAspect="1"/>
          </p:cNvPicPr>
          <p:nvPr/>
        </p:nvPicPr>
        <p:blipFill rotWithShape="1">
          <a:blip r:embed="rId8" cstate="email">
            <a:extLst>
              <a:ext uri="{28A0092B-C50C-407E-A947-70E740481C1C}">
                <a14:useLocalDpi xmlns:a14="http://schemas.microsoft.com/office/drawing/2010/main"/>
              </a:ext>
            </a:extLst>
          </a:blip>
          <a:srcRect l="14895" t="6331" r="17197" b="9633"/>
          <a:stretch/>
        </p:blipFill>
        <p:spPr>
          <a:xfrm rot="21215563">
            <a:off x="8095490" y="4697968"/>
            <a:ext cx="743438" cy="1393947"/>
          </a:xfrm>
          <a:prstGeom prst="rect">
            <a:avLst/>
          </a:prstGeom>
        </p:spPr>
      </p:pic>
      <p:pic>
        <p:nvPicPr>
          <p:cNvPr id="9" name="Afbeelding 8"/>
          <p:cNvPicPr>
            <a:picLocks noChangeAspect="1"/>
          </p:cNvPicPr>
          <p:nvPr/>
        </p:nvPicPr>
        <p:blipFill rotWithShape="1">
          <a:blip r:embed="rId9" cstate="email">
            <a:extLst>
              <a:ext uri="{28A0092B-C50C-407E-A947-70E740481C1C}">
                <a14:useLocalDpi xmlns:a14="http://schemas.microsoft.com/office/drawing/2010/main"/>
              </a:ext>
            </a:extLst>
          </a:blip>
          <a:srcRect l="10299" t="2786" r="7154" b="360"/>
          <a:stretch/>
        </p:blipFill>
        <p:spPr>
          <a:xfrm>
            <a:off x="3213669" y="5331067"/>
            <a:ext cx="906792" cy="797977"/>
          </a:xfrm>
          <a:prstGeom prst="rect">
            <a:avLst/>
          </a:prstGeom>
        </p:spPr>
      </p:pic>
      <p:pic>
        <p:nvPicPr>
          <p:cNvPr id="10" name="Afbeelding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8589264" y="4928709"/>
            <a:ext cx="1312225" cy="982902"/>
          </a:xfrm>
          <a:prstGeom prst="rect">
            <a:avLst/>
          </a:prstGeom>
        </p:spPr>
      </p:pic>
      <p:pic>
        <p:nvPicPr>
          <p:cNvPr id="13" name="Afbeelding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43250" y="3950070"/>
            <a:ext cx="2138547" cy="2138547"/>
          </a:xfrm>
          <a:prstGeom prst="rect">
            <a:avLst/>
          </a:prstGeom>
        </p:spPr>
      </p:pic>
      <p:pic>
        <p:nvPicPr>
          <p:cNvPr id="16" name="Afbeelding 15"/>
          <p:cNvPicPr>
            <a:picLocks noChangeAspect="1"/>
          </p:cNvPicPr>
          <p:nvPr/>
        </p:nvPicPr>
        <p:blipFill rotWithShape="1">
          <a:blip r:embed="rId12" cstate="email">
            <a:extLst>
              <a:ext uri="{28A0092B-C50C-407E-A947-70E740481C1C}">
                <a14:useLocalDpi xmlns:a14="http://schemas.microsoft.com/office/drawing/2010/main"/>
              </a:ext>
            </a:extLst>
          </a:blip>
          <a:srcRect l="5530" t="12117" r="4295" b="12119"/>
          <a:stretch/>
        </p:blipFill>
        <p:spPr>
          <a:xfrm>
            <a:off x="6377882" y="5301207"/>
            <a:ext cx="1258766" cy="793195"/>
          </a:xfrm>
          <a:prstGeom prst="rect">
            <a:avLst/>
          </a:prstGeom>
        </p:spPr>
      </p:pic>
      <p:sp>
        <p:nvSpPr>
          <p:cNvPr id="18" name="Tekstvak 17"/>
          <p:cNvSpPr txBox="1"/>
          <p:nvPr/>
        </p:nvSpPr>
        <p:spPr>
          <a:xfrm>
            <a:off x="7640014" y="6396335"/>
            <a:ext cx="4536504" cy="276999"/>
          </a:xfrm>
          <a:prstGeom prst="rect">
            <a:avLst/>
          </a:prstGeom>
          <a:noFill/>
        </p:spPr>
        <p:txBody>
          <a:bodyPr wrap="square" rtlCol="0">
            <a:spAutoFit/>
          </a:bodyPr>
          <a:lstStyle/>
          <a:p>
            <a:pPr lvl="0" algn="r"/>
            <a:r>
              <a:rPr lang="en-US" sz="1200" i="1" dirty="0">
                <a:solidFill>
                  <a:srgbClr val="004289"/>
                </a:solidFill>
              </a:rPr>
              <a:t>De Crom et al.; J. Glaucoma 2017; 26(10): 923-928</a:t>
            </a:r>
            <a:endParaRPr lang="nl-NL" sz="1200" i="1" dirty="0">
              <a:solidFill>
                <a:srgbClr val="004289"/>
              </a:solidFill>
            </a:endParaRPr>
          </a:p>
        </p:txBody>
      </p:sp>
    </p:spTree>
    <p:extLst>
      <p:ext uri="{BB962C8B-B14F-4D97-AF65-F5344CB8AC3E}">
        <p14:creationId xmlns:p14="http://schemas.microsoft.com/office/powerpoint/2010/main" val="68049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nl-NL" dirty="0"/>
              <a:t>Andere factoren kunnen ook van invloed zijn bij glaucoom</a:t>
            </a:r>
          </a:p>
        </p:txBody>
      </p:sp>
      <p:pic>
        <p:nvPicPr>
          <p:cNvPr id="102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a:extLst>
              <a:ext uri="{28A0092B-C50C-407E-A947-70E740481C1C}">
                <a14:useLocalDpi xmlns:a14="http://schemas.microsoft.com/office/drawing/2010/main"/>
              </a:ext>
            </a:extLst>
          </a:blip>
          <a:srcRect l="7103" t="4148" r="3957" b="5132"/>
          <a:stretch/>
        </p:blipFill>
        <p:spPr bwMode="auto">
          <a:xfrm>
            <a:off x="9625979" y="2636912"/>
            <a:ext cx="2448272" cy="321335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34123" y="1417234"/>
            <a:ext cx="3867438" cy="3024336"/>
          </a:xfrm>
          <a:prstGeom prst="rect">
            <a:avLst/>
          </a:prstGeom>
        </p:spPr>
      </p:pic>
      <p:pic>
        <p:nvPicPr>
          <p:cNvPr id="6" name="Afbeelding 5"/>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61683" y="1124744"/>
            <a:ext cx="3220162" cy="2719248"/>
          </a:xfrm>
          <a:prstGeom prst="rect">
            <a:avLst/>
          </a:prstGeom>
        </p:spPr>
      </p:pic>
      <p:pic>
        <p:nvPicPr>
          <p:cNvPr id="10" name="Afbeelding 9"/>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r="2801" b="3782"/>
          <a:stretch/>
        </p:blipFill>
        <p:spPr>
          <a:xfrm>
            <a:off x="3559437" y="2564904"/>
            <a:ext cx="3546262" cy="3445278"/>
          </a:xfrm>
          <a:prstGeom prst="ellipse">
            <a:avLst/>
          </a:prstGeom>
        </p:spPr>
      </p:pic>
      <p:pic>
        <p:nvPicPr>
          <p:cNvPr id="7" name="Afbeelding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3845302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Stress</a:t>
            </a:r>
          </a:p>
        </p:txBody>
      </p:sp>
      <p:sp>
        <p:nvSpPr>
          <p:cNvPr id="4" name="Tijdelijke aanduiding voor inhoud 3"/>
          <p:cNvSpPr>
            <a:spLocks noGrp="1"/>
          </p:cNvSpPr>
          <p:nvPr>
            <p:ph idx="1"/>
          </p:nvPr>
        </p:nvSpPr>
        <p:spPr/>
        <p:txBody>
          <a:bodyPr>
            <a:normAutofit/>
          </a:bodyPr>
          <a:lstStyle/>
          <a:p>
            <a:pPr lvl="2"/>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1243" y="475"/>
            <a:ext cx="6192688" cy="6192688"/>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516788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Stress</a:t>
            </a:r>
          </a:p>
        </p:txBody>
      </p:sp>
      <p:pic>
        <p:nvPicPr>
          <p:cNvPr id="3" name="Afbeelding 2"/>
          <p:cNvPicPr>
            <a:picLocks noChangeAspect="1"/>
          </p:cNvPicPr>
          <p:nvPr/>
        </p:nvPicPr>
        <p:blipFill rotWithShape="1">
          <a:blip r:embed="rId2"/>
          <a:srcRect l="9680" b="14213"/>
          <a:stretch/>
        </p:blipFill>
        <p:spPr>
          <a:xfrm>
            <a:off x="5161483" y="1110325"/>
            <a:ext cx="7033692" cy="5017937"/>
          </a:xfrm>
          <a:prstGeom prst="rect">
            <a:avLst/>
          </a:prstGeom>
        </p:spPr>
      </p:pic>
      <p:sp>
        <p:nvSpPr>
          <p:cNvPr id="4" name="Tijdelijke aanduiding voor inhoud 3"/>
          <p:cNvSpPr>
            <a:spLocks noGrp="1"/>
          </p:cNvSpPr>
          <p:nvPr>
            <p:ph idx="1"/>
          </p:nvPr>
        </p:nvSpPr>
        <p:spPr/>
        <p:txBody>
          <a:bodyPr>
            <a:normAutofit/>
          </a:bodyPr>
          <a:lstStyle/>
          <a:p>
            <a:endParaRPr lang="nl-NL" dirty="0"/>
          </a:p>
          <a:p>
            <a:r>
              <a:rPr lang="nl-NL" dirty="0"/>
              <a:t> 	Oogdruk (tot wel 4 </a:t>
            </a:r>
            <a:r>
              <a:rPr lang="nl-NL" dirty="0" err="1"/>
              <a:t>mmHg</a:t>
            </a:r>
            <a:r>
              <a:rPr lang="nl-NL" dirty="0"/>
              <a:t>)</a:t>
            </a:r>
          </a:p>
          <a:p>
            <a:endParaRPr lang="nl-NL" dirty="0"/>
          </a:p>
          <a:p>
            <a:r>
              <a:rPr lang="nl-NL" dirty="0"/>
              <a:t> 	Stress hormonen</a:t>
            </a:r>
          </a:p>
          <a:p>
            <a:endParaRPr lang="nl-NL" dirty="0"/>
          </a:p>
          <a:p>
            <a:r>
              <a:rPr lang="nl-NL" dirty="0"/>
              <a:t> 	Bloeddruk en hartslag</a:t>
            </a:r>
          </a:p>
          <a:p>
            <a:endParaRPr lang="nl-NL" dirty="0"/>
          </a:p>
        </p:txBody>
      </p:sp>
      <p:sp>
        <p:nvSpPr>
          <p:cNvPr id="8" name="Tekstvak 7"/>
          <p:cNvSpPr txBox="1"/>
          <p:nvPr/>
        </p:nvSpPr>
        <p:spPr>
          <a:xfrm>
            <a:off x="7640014" y="6396335"/>
            <a:ext cx="4536504" cy="276999"/>
          </a:xfrm>
          <a:prstGeom prst="rect">
            <a:avLst/>
          </a:prstGeom>
          <a:noFill/>
        </p:spPr>
        <p:txBody>
          <a:bodyPr wrap="square" rtlCol="0">
            <a:spAutoFit/>
          </a:bodyPr>
          <a:lstStyle/>
          <a:p>
            <a:pPr lvl="0" algn="r"/>
            <a:r>
              <a:rPr lang="en-US" sz="1200" i="1" dirty="0">
                <a:solidFill>
                  <a:srgbClr val="004289"/>
                </a:solidFill>
              </a:rPr>
              <a:t>Ferreira et al.; </a:t>
            </a:r>
            <a:r>
              <a:rPr lang="en-US" sz="1200" i="1" dirty="0" err="1">
                <a:solidFill>
                  <a:srgbClr val="004289"/>
                </a:solidFill>
              </a:rPr>
              <a:t>Ophthalmol</a:t>
            </a:r>
            <a:r>
              <a:rPr lang="en-US" sz="1200" i="1" dirty="0">
                <a:solidFill>
                  <a:srgbClr val="004289"/>
                </a:solidFill>
              </a:rPr>
              <a:t>. Glaucoma 2024; 7(6): 518-530</a:t>
            </a:r>
            <a:endParaRPr lang="nl-NL" sz="1200" i="1" dirty="0">
              <a:solidFill>
                <a:srgbClr val="004289"/>
              </a:solidFill>
            </a:endParaRPr>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853" y="93813"/>
            <a:ext cx="1577611" cy="1577611"/>
          </a:xfrm>
          <a:prstGeom prst="rect">
            <a:avLst/>
          </a:prstGeom>
        </p:spPr>
      </p:pic>
      <p:sp>
        <p:nvSpPr>
          <p:cNvPr id="9" name="PIJL-OMHOOG 5"/>
          <p:cNvSpPr>
            <a:spLocks noChangeArrowheads="1"/>
          </p:cNvSpPr>
          <p:nvPr/>
        </p:nvSpPr>
        <p:spPr bwMode="auto">
          <a:xfrm>
            <a:off x="1129035" y="1844824"/>
            <a:ext cx="288032" cy="648072"/>
          </a:xfrm>
          <a:prstGeom prst="upArrow">
            <a:avLst>
              <a:gd name="adj1" fmla="val 50000"/>
              <a:gd name="adj2" fmla="val 49982"/>
            </a:avLst>
          </a:prstGeom>
          <a:solidFill>
            <a:srgbClr val="FF000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0" name="PIJL-OMHOOG 5"/>
          <p:cNvSpPr>
            <a:spLocks noChangeArrowheads="1"/>
          </p:cNvSpPr>
          <p:nvPr/>
        </p:nvSpPr>
        <p:spPr bwMode="auto">
          <a:xfrm>
            <a:off x="1129035" y="2737454"/>
            <a:ext cx="288032" cy="648072"/>
          </a:xfrm>
          <a:prstGeom prst="upArrow">
            <a:avLst>
              <a:gd name="adj1" fmla="val 50000"/>
              <a:gd name="adj2" fmla="val 49982"/>
            </a:avLst>
          </a:prstGeom>
          <a:solidFill>
            <a:srgbClr val="FF000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1" name="PIJL-OMHOOG 5"/>
          <p:cNvSpPr>
            <a:spLocks noChangeArrowheads="1"/>
          </p:cNvSpPr>
          <p:nvPr/>
        </p:nvSpPr>
        <p:spPr bwMode="auto">
          <a:xfrm>
            <a:off x="1129035" y="3603344"/>
            <a:ext cx="288032" cy="648072"/>
          </a:xfrm>
          <a:prstGeom prst="upArrow">
            <a:avLst>
              <a:gd name="adj1" fmla="val 50000"/>
              <a:gd name="adj2" fmla="val 49982"/>
            </a:avLst>
          </a:prstGeom>
          <a:solidFill>
            <a:srgbClr val="FF000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Tree>
    <p:extLst>
      <p:ext uri="{BB962C8B-B14F-4D97-AF65-F5344CB8AC3E}">
        <p14:creationId xmlns:p14="http://schemas.microsoft.com/office/powerpoint/2010/main" val="3491638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srcRect l="11850" t="2481" r="15120" b="23071"/>
          <a:stretch/>
        </p:blipFill>
        <p:spPr>
          <a:xfrm>
            <a:off x="2137147" y="116632"/>
            <a:ext cx="7560840" cy="6048672"/>
          </a:xfrm>
          <a:prstGeom prst="rect">
            <a:avLst/>
          </a:prstGeom>
        </p:spPr>
      </p:pic>
      <p:sp>
        <p:nvSpPr>
          <p:cNvPr id="2" name="Titel 1"/>
          <p:cNvSpPr>
            <a:spLocks noGrp="1"/>
          </p:cNvSpPr>
          <p:nvPr>
            <p:ph type="title"/>
          </p:nvPr>
        </p:nvSpPr>
        <p:spPr/>
        <p:txBody>
          <a:bodyPr anchor="ctr"/>
          <a:lstStyle/>
          <a:p>
            <a:r>
              <a:rPr lang="nl-NL" dirty="0"/>
              <a:t>Stress</a:t>
            </a:r>
          </a:p>
        </p:txBody>
      </p:sp>
      <p:sp>
        <p:nvSpPr>
          <p:cNvPr id="4" name="Tijdelijke aanduiding voor inhoud 3"/>
          <p:cNvSpPr>
            <a:spLocks noGrp="1"/>
          </p:cNvSpPr>
          <p:nvPr>
            <p:ph idx="1"/>
          </p:nvPr>
        </p:nvSpPr>
        <p:spPr/>
        <p:txBody>
          <a:bodyPr>
            <a:normAutofit/>
          </a:bodyPr>
          <a:lstStyle/>
          <a:p>
            <a:pPr lvl="2"/>
            <a:endParaRPr lang="nl-NL" dirty="0"/>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1243" y="475"/>
            <a:ext cx="6192688" cy="6192688"/>
          </a:xfrm>
          <a:prstGeom prst="rect">
            <a:avLst/>
          </a:prstGeom>
        </p:spPr>
      </p:pic>
      <p:sp>
        <p:nvSpPr>
          <p:cNvPr id="6" name="Tekstvak 5"/>
          <p:cNvSpPr txBox="1"/>
          <p:nvPr/>
        </p:nvSpPr>
        <p:spPr>
          <a:xfrm>
            <a:off x="7640014" y="6396335"/>
            <a:ext cx="4536504" cy="276999"/>
          </a:xfrm>
          <a:prstGeom prst="rect">
            <a:avLst/>
          </a:prstGeom>
          <a:noFill/>
        </p:spPr>
        <p:txBody>
          <a:bodyPr wrap="square" rtlCol="0">
            <a:spAutoFit/>
          </a:bodyPr>
          <a:lstStyle/>
          <a:p>
            <a:pPr lvl="0" algn="r"/>
            <a:r>
              <a:rPr lang="en-US" sz="1200" i="1" dirty="0">
                <a:solidFill>
                  <a:srgbClr val="004289"/>
                </a:solidFill>
              </a:rPr>
              <a:t>Ferreira et al.; </a:t>
            </a:r>
            <a:r>
              <a:rPr lang="en-US" sz="1200" i="1" dirty="0" err="1">
                <a:solidFill>
                  <a:srgbClr val="004289"/>
                </a:solidFill>
              </a:rPr>
              <a:t>Ophthalmol</a:t>
            </a:r>
            <a:r>
              <a:rPr lang="en-US" sz="1200" i="1" dirty="0">
                <a:solidFill>
                  <a:srgbClr val="004289"/>
                </a:solidFill>
              </a:rPr>
              <a:t>. Glaucoma 2024; 7(6): 518-530</a:t>
            </a:r>
            <a:endParaRPr lang="nl-NL" sz="1200" i="1" dirty="0">
              <a:solidFill>
                <a:srgbClr val="004289"/>
              </a:solidFill>
            </a:endParaRPr>
          </a:p>
        </p:txBody>
      </p:sp>
      <p:sp>
        <p:nvSpPr>
          <p:cNvPr id="8" name="Titel 1"/>
          <p:cNvSpPr txBox="1">
            <a:spLocks/>
          </p:cNvSpPr>
          <p:nvPr/>
        </p:nvSpPr>
        <p:spPr>
          <a:xfrm>
            <a:off x="624979" y="269776"/>
            <a:ext cx="109756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baseline="0">
                <a:solidFill>
                  <a:schemeClr val="tx1"/>
                </a:solidFill>
                <a:latin typeface="MUMCTheSansOffice" panose="020B0503040302060204" pitchFamily="34" charset="0"/>
                <a:ea typeface="+mj-ea"/>
                <a:cs typeface="+mj-cs"/>
              </a:defRPr>
            </a:lvl1pPr>
          </a:lstStyle>
          <a:p>
            <a:pPr algn="r"/>
            <a:r>
              <a:rPr lang="nl-NL" dirty="0"/>
              <a:t>Meditatie</a:t>
            </a:r>
          </a:p>
        </p:txBody>
      </p:sp>
    </p:spTree>
    <p:extLst>
      <p:ext uri="{BB962C8B-B14F-4D97-AF65-F5344CB8AC3E}">
        <p14:creationId xmlns:p14="http://schemas.microsoft.com/office/powerpoint/2010/main" val="9071202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000"/>
                                        <p:tgtEl>
                                          <p:spTgt spid="3"/>
                                        </p:tgtEl>
                                      </p:cBhvr>
                                    </p:animEffect>
                                    <p:set>
                                      <p:cBhvr>
                                        <p:cTn id="7" dur="1" fill="hold">
                                          <p:stCondLst>
                                            <p:cond delay="6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000"/>
                                        <p:tgtEl>
                                          <p:spTgt spid="7"/>
                                        </p:tgtEl>
                                      </p:cBhvr>
                                    </p:animEffect>
                                  </p:childTnLst>
                                </p:cTn>
                              </p:par>
                              <p:par>
                                <p:cTn id="11" presetID="10" presetClass="exit" presetSubtype="0" fill="hold" grpId="0" nodeType="withEffect">
                                  <p:stCondLst>
                                    <p:cond delay="0"/>
                                  </p:stCondLst>
                                  <p:childTnLst>
                                    <p:animEffect transition="out" filter="fade">
                                      <p:cBhvr>
                                        <p:cTn id="12" dur="7000"/>
                                        <p:tgtEl>
                                          <p:spTgt spid="2"/>
                                        </p:tgtEl>
                                      </p:cBhvr>
                                    </p:animEffect>
                                    <p:set>
                                      <p:cBhvr>
                                        <p:cTn id="13" dur="1" fill="hold">
                                          <p:stCondLst>
                                            <p:cond delay="6999"/>
                                          </p:stCondLst>
                                        </p:cTn>
                                        <p:tgtEl>
                                          <p:spTgt spid="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l="5672" t="8852" r="5955" b="8275"/>
          <a:stretch/>
        </p:blipFill>
        <p:spPr>
          <a:xfrm>
            <a:off x="3577307" y="1268760"/>
            <a:ext cx="5066854" cy="4608512"/>
          </a:xfrm>
          <a:prstGeom prst="ellipse">
            <a:avLst/>
          </a:prstGeom>
        </p:spPr>
      </p:pic>
      <p:sp>
        <p:nvSpPr>
          <p:cNvPr id="5" name="Titel 4"/>
          <p:cNvSpPr>
            <a:spLocks noGrp="1"/>
          </p:cNvSpPr>
          <p:nvPr>
            <p:ph type="title"/>
          </p:nvPr>
        </p:nvSpPr>
        <p:spPr/>
        <p:txBody>
          <a:bodyPr anchor="ctr"/>
          <a:lstStyle/>
          <a:p>
            <a:pPr algn="ctr"/>
            <a:r>
              <a:rPr lang="nl-NL" dirty="0"/>
              <a:t>Glaucoom</a:t>
            </a:r>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
        <p:nvSpPr>
          <p:cNvPr id="6" name="Titel 1"/>
          <p:cNvSpPr txBox="1">
            <a:spLocks/>
          </p:cNvSpPr>
          <p:nvPr/>
        </p:nvSpPr>
        <p:spPr>
          <a:xfrm>
            <a:off x="480963" y="6614860"/>
            <a:ext cx="2088232" cy="19851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baseline="0">
                <a:solidFill>
                  <a:schemeClr val="tx1"/>
                </a:solidFill>
                <a:latin typeface="MUMCTheSansOffice" panose="020B0503040302060204" pitchFamily="34" charset="0"/>
                <a:ea typeface="+mj-ea"/>
                <a:cs typeface="+mj-cs"/>
              </a:defRPr>
            </a:lvl1pPr>
          </a:lstStyle>
          <a:p>
            <a:pPr algn="ctr"/>
            <a:r>
              <a:rPr lang="nl-NL" sz="1000" dirty="0"/>
              <a:t>University Eye Centre</a:t>
            </a:r>
          </a:p>
        </p:txBody>
      </p:sp>
      <p:sp>
        <p:nvSpPr>
          <p:cNvPr id="9" name="PIJL-OMHOOG 10"/>
          <p:cNvSpPr>
            <a:spLocks noChangeArrowheads="1"/>
          </p:cNvSpPr>
          <p:nvPr/>
        </p:nvSpPr>
        <p:spPr bwMode="auto">
          <a:xfrm rot="2354973">
            <a:off x="6508519" y="2222245"/>
            <a:ext cx="288925" cy="719137"/>
          </a:xfrm>
          <a:prstGeom prst="upArrow">
            <a:avLst>
              <a:gd name="adj1" fmla="val 50000"/>
              <a:gd name="adj2" fmla="val 4978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0" name="PIJL-OMHOOG 29"/>
          <p:cNvSpPr>
            <a:spLocks noChangeArrowheads="1"/>
          </p:cNvSpPr>
          <p:nvPr/>
        </p:nvSpPr>
        <p:spPr bwMode="auto">
          <a:xfrm rot="12595764">
            <a:off x="5423692" y="4328597"/>
            <a:ext cx="287338" cy="720725"/>
          </a:xfrm>
          <a:prstGeom prst="upArrow">
            <a:avLst>
              <a:gd name="adj1" fmla="val 50000"/>
              <a:gd name="adj2" fmla="val 50166"/>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1" name="PIJL-OMHOOG 30"/>
          <p:cNvSpPr>
            <a:spLocks noChangeArrowheads="1"/>
          </p:cNvSpPr>
          <p:nvPr/>
        </p:nvSpPr>
        <p:spPr bwMode="auto">
          <a:xfrm rot="3973698">
            <a:off x="6936637" y="2659203"/>
            <a:ext cx="288925" cy="719138"/>
          </a:xfrm>
          <a:prstGeom prst="upArrow">
            <a:avLst>
              <a:gd name="adj1" fmla="val 50000"/>
              <a:gd name="adj2" fmla="val 4978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2" name="PIJL-OMHOOG 31"/>
          <p:cNvSpPr>
            <a:spLocks noChangeArrowheads="1"/>
          </p:cNvSpPr>
          <p:nvPr/>
        </p:nvSpPr>
        <p:spPr bwMode="auto">
          <a:xfrm rot="8978672">
            <a:off x="6403620" y="4328285"/>
            <a:ext cx="287338" cy="719138"/>
          </a:xfrm>
          <a:prstGeom prst="upArrow">
            <a:avLst>
              <a:gd name="adj1" fmla="val 50000"/>
              <a:gd name="adj2" fmla="val 5005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3" name="Stroomdiagram: Verbindingslijn 36"/>
          <p:cNvSpPr>
            <a:spLocks noChangeArrowheads="1"/>
          </p:cNvSpPr>
          <p:nvPr/>
        </p:nvSpPr>
        <p:spPr bwMode="auto">
          <a:xfrm>
            <a:off x="7411606" y="2872134"/>
            <a:ext cx="1685471" cy="1401763"/>
          </a:xfrm>
          <a:prstGeom prst="flowChartConnector">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4" name="PIJL-OMHOOG 10"/>
          <p:cNvSpPr>
            <a:spLocks noChangeArrowheads="1"/>
          </p:cNvSpPr>
          <p:nvPr/>
        </p:nvSpPr>
        <p:spPr bwMode="auto">
          <a:xfrm>
            <a:off x="5966271" y="2061684"/>
            <a:ext cx="288925" cy="719137"/>
          </a:xfrm>
          <a:prstGeom prst="upArrow">
            <a:avLst>
              <a:gd name="adj1" fmla="val 50000"/>
              <a:gd name="adj2" fmla="val 4978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5" name="PIJL-OMHOOG 10"/>
          <p:cNvSpPr>
            <a:spLocks noChangeArrowheads="1"/>
          </p:cNvSpPr>
          <p:nvPr/>
        </p:nvSpPr>
        <p:spPr bwMode="auto">
          <a:xfrm rot="19402687">
            <a:off x="5432956" y="2227157"/>
            <a:ext cx="288925" cy="719137"/>
          </a:xfrm>
          <a:prstGeom prst="upArrow">
            <a:avLst>
              <a:gd name="adj1" fmla="val 50000"/>
              <a:gd name="adj2" fmla="val 4978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6" name="PIJL-OMHOOG 30"/>
          <p:cNvSpPr>
            <a:spLocks noChangeArrowheads="1"/>
          </p:cNvSpPr>
          <p:nvPr/>
        </p:nvSpPr>
        <p:spPr bwMode="auto">
          <a:xfrm rot="5936031">
            <a:off x="6973941" y="3580389"/>
            <a:ext cx="288925" cy="719138"/>
          </a:xfrm>
          <a:prstGeom prst="upArrow">
            <a:avLst>
              <a:gd name="adj1" fmla="val 50000"/>
              <a:gd name="adj2" fmla="val 4978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7" name="PIJL-OMHOOG 30"/>
          <p:cNvSpPr>
            <a:spLocks noChangeArrowheads="1"/>
          </p:cNvSpPr>
          <p:nvPr/>
        </p:nvSpPr>
        <p:spPr bwMode="auto">
          <a:xfrm rot="7527939">
            <a:off x="6795320" y="3995747"/>
            <a:ext cx="288925" cy="719138"/>
          </a:xfrm>
          <a:prstGeom prst="upArrow">
            <a:avLst>
              <a:gd name="adj1" fmla="val 50000"/>
              <a:gd name="adj2" fmla="val 4978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8" name="PIJL-OMHOOG 31"/>
          <p:cNvSpPr>
            <a:spLocks noChangeArrowheads="1"/>
          </p:cNvSpPr>
          <p:nvPr/>
        </p:nvSpPr>
        <p:spPr bwMode="auto">
          <a:xfrm rot="11047291">
            <a:off x="5912966" y="4446509"/>
            <a:ext cx="287338" cy="719138"/>
          </a:xfrm>
          <a:prstGeom prst="upArrow">
            <a:avLst>
              <a:gd name="adj1" fmla="val 50000"/>
              <a:gd name="adj2" fmla="val 5005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9" name="Tekstvak 11"/>
          <p:cNvSpPr txBox="1">
            <a:spLocks noChangeArrowheads="1"/>
          </p:cNvSpPr>
          <p:nvPr/>
        </p:nvSpPr>
        <p:spPr bwMode="auto">
          <a:xfrm>
            <a:off x="5582452" y="3304255"/>
            <a:ext cx="1362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r>
              <a:rPr lang="nl-NL" altLang="nl-NL" sz="2400" b="1" dirty="0">
                <a:solidFill>
                  <a:srgbClr val="FFFF00"/>
                </a:solidFill>
              </a:rPr>
              <a:t>Oogdruk</a:t>
            </a:r>
          </a:p>
        </p:txBody>
      </p:sp>
      <p:sp>
        <p:nvSpPr>
          <p:cNvPr id="20" name="PIJL-OMHOOG 33"/>
          <p:cNvSpPr>
            <a:spLocks noChangeArrowheads="1"/>
          </p:cNvSpPr>
          <p:nvPr/>
        </p:nvSpPr>
        <p:spPr bwMode="auto">
          <a:xfrm>
            <a:off x="5512602" y="3359817"/>
            <a:ext cx="207963" cy="322263"/>
          </a:xfrm>
          <a:prstGeom prst="upArrow">
            <a:avLst>
              <a:gd name="adj1" fmla="val 50000"/>
              <a:gd name="adj2" fmla="val 50076"/>
            </a:avLst>
          </a:prstGeom>
          <a:solidFill>
            <a:srgbClr val="FFFF0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solidFill>
                <a:srgbClr val="FFFF00"/>
              </a:solidFill>
            </a:endParaRPr>
          </a:p>
        </p:txBody>
      </p:sp>
    </p:spTree>
    <p:extLst>
      <p:ext uri="{BB962C8B-B14F-4D97-AF65-F5344CB8AC3E}">
        <p14:creationId xmlns:p14="http://schemas.microsoft.com/office/powerpoint/2010/main" val="2365746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Meditatie</a:t>
            </a:r>
          </a:p>
        </p:txBody>
      </p:sp>
      <p:sp>
        <p:nvSpPr>
          <p:cNvPr id="4" name="Tijdelijke aanduiding voor inhoud 3"/>
          <p:cNvSpPr>
            <a:spLocks noGrp="1"/>
          </p:cNvSpPr>
          <p:nvPr>
            <p:ph idx="1"/>
          </p:nvPr>
        </p:nvSpPr>
        <p:spPr/>
        <p:txBody>
          <a:bodyPr>
            <a:normAutofit/>
          </a:bodyPr>
          <a:lstStyle/>
          <a:p>
            <a:r>
              <a:rPr lang="nl-NL" dirty="0"/>
              <a:t>Mindfulness meditatie 45-60 minuten</a:t>
            </a:r>
          </a:p>
          <a:p>
            <a:endParaRPr lang="nl-NL" dirty="0"/>
          </a:p>
          <a:p>
            <a:pPr marL="3200400" lvl="7" indent="0">
              <a:buNone/>
            </a:pPr>
            <a:r>
              <a:rPr lang="nl-NL" dirty="0"/>
              <a:t>1. Ga zitten met een rechte rug en ontspannen houding</a:t>
            </a:r>
          </a:p>
          <a:p>
            <a:pPr marL="3200400" lvl="7" indent="0">
              <a:buNone/>
            </a:pPr>
            <a:r>
              <a:rPr lang="nl-NL" dirty="0"/>
              <a:t>2. Richt je aandacht op je ademhaling</a:t>
            </a:r>
          </a:p>
          <a:p>
            <a:pPr marL="3200400" lvl="7" indent="0">
              <a:buNone/>
            </a:pPr>
            <a:r>
              <a:rPr lang="nl-NL" dirty="0"/>
              <a:t>3. Adem diep en langzaam in</a:t>
            </a:r>
          </a:p>
          <a:p>
            <a:pPr marL="3200400" lvl="7" indent="0">
              <a:buNone/>
            </a:pPr>
            <a:r>
              <a:rPr lang="nl-NL" dirty="0"/>
              <a:t>4. Adem langzamer uit</a:t>
            </a:r>
          </a:p>
          <a:p>
            <a:pPr marL="3200400" lvl="7" indent="0">
              <a:buNone/>
            </a:pPr>
            <a:r>
              <a:rPr lang="nl-NL" dirty="0"/>
              <a:t>5. Pauzeer kort na elke in- en uitademing</a:t>
            </a:r>
          </a:p>
          <a:p>
            <a:pPr marL="3200400" lvl="7" indent="0">
              <a:buNone/>
            </a:pPr>
            <a:endParaRPr lang="nl-NL" dirty="0"/>
          </a:p>
          <a:p>
            <a:pPr marL="3200400" lvl="7" indent="0">
              <a:buNone/>
            </a:pPr>
            <a:r>
              <a:rPr lang="nl-NL" dirty="0"/>
              <a:t>Dwalen je gedachten af? Breng je aandacht zonder oordeel rustig terug naar je ademhaling.</a:t>
            </a:r>
          </a:p>
          <a:p>
            <a:pPr lvl="7"/>
            <a:endParaRPr lang="nl-NL" dirty="0"/>
          </a:p>
          <a:p>
            <a:pPr marL="3200400" lvl="7" indent="0">
              <a:buNone/>
            </a:pPr>
            <a:endParaRPr lang="nl-NL" dirty="0"/>
          </a:p>
        </p:txBody>
      </p:sp>
      <p:sp>
        <p:nvSpPr>
          <p:cNvPr id="5" name="Tekstvak 4"/>
          <p:cNvSpPr txBox="1"/>
          <p:nvPr/>
        </p:nvSpPr>
        <p:spPr>
          <a:xfrm>
            <a:off x="7321723" y="6396335"/>
            <a:ext cx="4854795" cy="276999"/>
          </a:xfrm>
          <a:prstGeom prst="rect">
            <a:avLst/>
          </a:prstGeom>
          <a:noFill/>
        </p:spPr>
        <p:txBody>
          <a:bodyPr wrap="square" rtlCol="0">
            <a:spAutoFit/>
          </a:bodyPr>
          <a:lstStyle/>
          <a:p>
            <a:pPr lvl="0" algn="r"/>
            <a:r>
              <a:rPr lang="en-US" sz="1200" i="1" dirty="0">
                <a:solidFill>
                  <a:srgbClr val="004289"/>
                </a:solidFill>
              </a:rPr>
              <a:t>Dada et al.; American Journal of Glaucoma 2021; Vol 223: p308-321</a:t>
            </a:r>
            <a:endParaRPr lang="nl-NL" sz="1200" i="1" dirty="0">
              <a:solidFill>
                <a:srgbClr val="004289"/>
              </a:solidFill>
            </a:endParaRPr>
          </a:p>
        </p:txBody>
      </p:sp>
      <p:pic>
        <p:nvPicPr>
          <p:cNvPr id="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103" t="4148" r="3957" b="5132"/>
          <a:stretch/>
        </p:blipFill>
        <p:spPr bwMode="auto">
          <a:xfrm>
            <a:off x="10533008" y="78140"/>
            <a:ext cx="1247302" cy="1637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3">
            <a:extLst>
              <a:ext uri="{28A0092B-C50C-407E-A947-70E740481C1C}">
                <a14:useLocalDpi xmlns:a14="http://schemas.microsoft.com/office/drawing/2010/main"/>
              </a:ext>
            </a:extLst>
          </a:blip>
          <a:srcRect l="7103" t="4148" r="3957" b="5132"/>
          <a:stretch/>
        </p:blipFill>
        <p:spPr bwMode="auto">
          <a:xfrm>
            <a:off x="624580" y="2204864"/>
            <a:ext cx="3003762" cy="394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35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dirty="0"/>
              <a:t>Meditatie</a:t>
            </a:r>
          </a:p>
        </p:txBody>
      </p:sp>
      <p:sp>
        <p:nvSpPr>
          <p:cNvPr id="4" name="Tijdelijke aanduiding voor inhoud 3"/>
          <p:cNvSpPr>
            <a:spLocks noGrp="1"/>
          </p:cNvSpPr>
          <p:nvPr>
            <p:ph idx="1"/>
          </p:nvPr>
        </p:nvSpPr>
        <p:spPr/>
        <p:txBody>
          <a:bodyPr>
            <a:normAutofit/>
          </a:bodyPr>
          <a:lstStyle/>
          <a:p>
            <a:r>
              <a:rPr lang="nl-NL" dirty="0"/>
              <a:t>Mindfulness meditatie 45-60 minuten</a:t>
            </a:r>
          </a:p>
          <a:p>
            <a:endParaRPr lang="nl-NL" dirty="0"/>
          </a:p>
          <a:p>
            <a:r>
              <a:rPr lang="nl-NL" dirty="0"/>
              <a:t> 	Oogdruk (tot wel 5 </a:t>
            </a:r>
            <a:r>
              <a:rPr lang="nl-NL" dirty="0" err="1"/>
              <a:t>mmHg</a:t>
            </a:r>
            <a:r>
              <a:rPr lang="nl-NL" dirty="0"/>
              <a:t>)</a:t>
            </a:r>
          </a:p>
          <a:p>
            <a:endParaRPr lang="nl-NL" dirty="0"/>
          </a:p>
          <a:p>
            <a:r>
              <a:rPr lang="nl-NL" dirty="0"/>
              <a:t> 	Stress hormonen</a:t>
            </a:r>
          </a:p>
          <a:p>
            <a:endParaRPr lang="nl-NL" dirty="0"/>
          </a:p>
          <a:p>
            <a:r>
              <a:rPr lang="nl-NL" dirty="0"/>
              <a:t> 	Verbeteren doorbloeding</a:t>
            </a:r>
          </a:p>
          <a:p>
            <a:endParaRPr lang="nl-NL" dirty="0"/>
          </a:p>
          <a:p>
            <a:r>
              <a:rPr lang="nl-NL" dirty="0"/>
              <a:t> 	Levenskwaliteit</a:t>
            </a:r>
          </a:p>
        </p:txBody>
      </p:sp>
      <p:sp>
        <p:nvSpPr>
          <p:cNvPr id="5" name="Tekstvak 4"/>
          <p:cNvSpPr txBox="1"/>
          <p:nvPr/>
        </p:nvSpPr>
        <p:spPr>
          <a:xfrm>
            <a:off x="7321723" y="6396335"/>
            <a:ext cx="4854795" cy="276999"/>
          </a:xfrm>
          <a:prstGeom prst="rect">
            <a:avLst/>
          </a:prstGeom>
          <a:noFill/>
        </p:spPr>
        <p:txBody>
          <a:bodyPr wrap="square" rtlCol="0">
            <a:spAutoFit/>
          </a:bodyPr>
          <a:lstStyle/>
          <a:p>
            <a:pPr lvl="0" algn="r"/>
            <a:r>
              <a:rPr lang="en-US" sz="1200" i="1" dirty="0">
                <a:solidFill>
                  <a:srgbClr val="004289"/>
                </a:solidFill>
              </a:rPr>
              <a:t>Dada et al.; American Journal of Glaucoma 2021; Vol 223: p308-321</a:t>
            </a:r>
            <a:endParaRPr lang="nl-NL" sz="1200" i="1" dirty="0">
              <a:solidFill>
                <a:srgbClr val="004289"/>
              </a:solidFill>
            </a:endParaRPr>
          </a:p>
        </p:txBody>
      </p:sp>
      <p:pic>
        <p:nvPicPr>
          <p:cNvPr id="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103" t="4148" r="3957" b="5132"/>
          <a:stretch/>
        </p:blipFill>
        <p:spPr bwMode="auto">
          <a:xfrm>
            <a:off x="10533008" y="78140"/>
            <a:ext cx="1247302" cy="1637084"/>
          </a:xfrm>
          <a:prstGeom prst="rect">
            <a:avLst/>
          </a:prstGeom>
          <a:noFill/>
          <a:extLst>
            <a:ext uri="{909E8E84-426E-40DD-AFC4-6F175D3DCCD1}">
              <a14:hiddenFill xmlns:a14="http://schemas.microsoft.com/office/drawing/2010/main">
                <a:solidFill>
                  <a:srgbClr val="FFFFFF"/>
                </a:solidFill>
              </a14:hiddenFill>
            </a:ext>
          </a:extLst>
        </p:spPr>
      </p:pic>
      <p:sp>
        <p:nvSpPr>
          <p:cNvPr id="7" name="PIJL-OMHOOG 5"/>
          <p:cNvSpPr>
            <a:spLocks noChangeArrowheads="1"/>
          </p:cNvSpPr>
          <p:nvPr/>
        </p:nvSpPr>
        <p:spPr bwMode="auto">
          <a:xfrm rot="10800000">
            <a:off x="1129035" y="2348880"/>
            <a:ext cx="288032" cy="648072"/>
          </a:xfrm>
          <a:prstGeom prst="upArrow">
            <a:avLst>
              <a:gd name="adj1" fmla="val 50000"/>
              <a:gd name="adj2" fmla="val 49982"/>
            </a:avLst>
          </a:prstGeom>
          <a:solidFill>
            <a:srgbClr val="00B05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8" name="PIJL-OMHOOG 5"/>
          <p:cNvSpPr>
            <a:spLocks noChangeArrowheads="1"/>
          </p:cNvSpPr>
          <p:nvPr/>
        </p:nvSpPr>
        <p:spPr bwMode="auto">
          <a:xfrm rot="10800000">
            <a:off x="1129034" y="3198036"/>
            <a:ext cx="288033" cy="648072"/>
          </a:xfrm>
          <a:prstGeom prst="upArrow">
            <a:avLst>
              <a:gd name="adj1" fmla="val 50000"/>
              <a:gd name="adj2" fmla="val 49982"/>
            </a:avLst>
          </a:prstGeom>
          <a:solidFill>
            <a:srgbClr val="00B05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9" name="PIJL-OMHOOG 5"/>
          <p:cNvSpPr>
            <a:spLocks noChangeArrowheads="1"/>
          </p:cNvSpPr>
          <p:nvPr/>
        </p:nvSpPr>
        <p:spPr bwMode="auto">
          <a:xfrm>
            <a:off x="1129034" y="4043996"/>
            <a:ext cx="288033" cy="648072"/>
          </a:xfrm>
          <a:prstGeom prst="upArrow">
            <a:avLst>
              <a:gd name="adj1" fmla="val 50000"/>
              <a:gd name="adj2" fmla="val 49982"/>
            </a:avLst>
          </a:prstGeom>
          <a:solidFill>
            <a:srgbClr val="00B05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0" name="PIJL-OMHOOG 5"/>
          <p:cNvSpPr>
            <a:spLocks noChangeArrowheads="1"/>
          </p:cNvSpPr>
          <p:nvPr/>
        </p:nvSpPr>
        <p:spPr bwMode="auto">
          <a:xfrm>
            <a:off x="1123070" y="4912448"/>
            <a:ext cx="293997" cy="648072"/>
          </a:xfrm>
          <a:prstGeom prst="upArrow">
            <a:avLst>
              <a:gd name="adj1" fmla="val 50000"/>
              <a:gd name="adj2" fmla="val 49982"/>
            </a:avLst>
          </a:prstGeom>
          <a:solidFill>
            <a:srgbClr val="00B050"/>
          </a:solidFill>
          <a:ln>
            <a:noFill/>
          </a:ln>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pic>
        <p:nvPicPr>
          <p:cNvPr id="3" name="Afbeelding 2"/>
          <p:cNvPicPr>
            <a:picLocks noChangeAspect="1"/>
          </p:cNvPicPr>
          <p:nvPr/>
        </p:nvPicPr>
        <p:blipFill rotWithShape="1">
          <a:blip r:embed="rId3"/>
          <a:srcRect b="8201"/>
          <a:stretch/>
        </p:blipFill>
        <p:spPr>
          <a:xfrm>
            <a:off x="8803582" y="2566554"/>
            <a:ext cx="2980556" cy="2946583"/>
          </a:xfrm>
          <a:prstGeom prst="rect">
            <a:avLst/>
          </a:prstGeom>
        </p:spPr>
      </p:pic>
    </p:spTree>
    <p:extLst>
      <p:ext uri="{BB962C8B-B14F-4D97-AF65-F5344CB8AC3E}">
        <p14:creationId xmlns:p14="http://schemas.microsoft.com/office/powerpoint/2010/main" val="1051274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nl-NL" dirty="0"/>
              <a:t>Andere factoren kunnen ook van invloed zijn bij glaucoom</a:t>
            </a:r>
          </a:p>
        </p:txBody>
      </p:sp>
      <p:pic>
        <p:nvPicPr>
          <p:cNvPr id="102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a:extLst>
              <a:ext uri="{28A0092B-C50C-407E-A947-70E740481C1C}">
                <a14:useLocalDpi xmlns:a14="http://schemas.microsoft.com/office/drawing/2010/main"/>
              </a:ext>
            </a:extLst>
          </a:blip>
          <a:srcRect l="7103" t="4148" r="3957" b="5132"/>
          <a:stretch/>
        </p:blipFill>
        <p:spPr bwMode="auto">
          <a:xfrm>
            <a:off x="9625979" y="2636912"/>
            <a:ext cx="2448272" cy="321335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123" y="1417234"/>
            <a:ext cx="3867438" cy="3024336"/>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683" y="1124744"/>
            <a:ext cx="3220162" cy="2719248"/>
          </a:xfrm>
          <a:prstGeom prst="rect">
            <a:avLst/>
          </a:prstGeom>
        </p:spPr>
      </p:pic>
      <p:pic>
        <p:nvPicPr>
          <p:cNvPr id="10" name="Afbeelding 9"/>
          <p:cNvPicPr>
            <a:picLocks noChangeAspect="1"/>
          </p:cNvPicPr>
          <p:nvPr/>
        </p:nvPicPr>
        <p:blipFill rotWithShape="1">
          <a:blip r:embed="rId5" cstate="email">
            <a:extLst>
              <a:ext uri="{28A0092B-C50C-407E-A947-70E740481C1C}">
                <a14:useLocalDpi xmlns:a14="http://schemas.microsoft.com/office/drawing/2010/main"/>
              </a:ext>
            </a:extLst>
          </a:blip>
          <a:srcRect r="2801" b="3782"/>
          <a:stretch/>
        </p:blipFill>
        <p:spPr>
          <a:xfrm>
            <a:off x="3559437" y="2564904"/>
            <a:ext cx="3546262" cy="3445278"/>
          </a:xfrm>
          <a:prstGeom prst="ellipse">
            <a:avLst/>
          </a:prstGeom>
        </p:spPr>
      </p:pic>
      <p:pic>
        <p:nvPicPr>
          <p:cNvPr id="7" name="Afbeelding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215906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168237" y="867679"/>
            <a:ext cx="7182428" cy="5080784"/>
          </a:xfrm>
          <a:prstGeom prst="rect">
            <a:avLst/>
          </a:prstGeom>
        </p:spPr>
      </p:pic>
      <p:sp>
        <p:nvSpPr>
          <p:cNvPr id="5" name="Titel 1"/>
          <p:cNvSpPr>
            <a:spLocks noGrp="1"/>
          </p:cNvSpPr>
          <p:nvPr>
            <p:ph type="title"/>
          </p:nvPr>
        </p:nvSpPr>
        <p:spPr>
          <a:xfrm>
            <a:off x="624580" y="260351"/>
            <a:ext cx="10975658" cy="1143000"/>
          </a:xfrm>
        </p:spPr>
        <p:txBody>
          <a:bodyPr anchor="ctr"/>
          <a:lstStyle/>
          <a:p>
            <a:pPr algn="ctr"/>
            <a:r>
              <a:rPr lang="nl-NL" dirty="0"/>
              <a:t>Behandeling van glaucoom</a:t>
            </a:r>
          </a:p>
        </p:txBody>
      </p:sp>
      <p:pic>
        <p:nvPicPr>
          <p:cNvPr id="10" name="Afbeelding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6472" y="4727290"/>
            <a:ext cx="1060076" cy="936311"/>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6720" y="2404793"/>
            <a:ext cx="2243515" cy="1754428"/>
          </a:xfrm>
          <a:prstGeom prst="rect">
            <a:avLst/>
          </a:prstGeom>
        </p:spPr>
      </p:pic>
      <p:pic>
        <p:nvPicPr>
          <p:cNvPr id="8"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103" t="4148" r="3957" b="5132"/>
          <a:stretch/>
        </p:blipFill>
        <p:spPr bwMode="auto">
          <a:xfrm>
            <a:off x="8260233" y="3501008"/>
            <a:ext cx="1751358" cy="229865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rotWithShape="1">
          <a:blip r:embed="rId6" cstate="email">
            <a:extLst>
              <a:ext uri="{28A0092B-C50C-407E-A947-70E740481C1C}">
                <a14:useLocalDpi xmlns:a14="http://schemas.microsoft.com/office/drawing/2010/main"/>
              </a:ext>
            </a:extLst>
          </a:blip>
          <a:srcRect r="2801" b="3782"/>
          <a:stretch/>
        </p:blipFill>
        <p:spPr>
          <a:xfrm>
            <a:off x="7938385" y="1303661"/>
            <a:ext cx="1920193" cy="1865514"/>
          </a:xfrm>
          <a:prstGeom prst="ellipse">
            <a:avLst/>
          </a:prstGeom>
        </p:spPr>
      </p:pic>
      <p:pic>
        <p:nvPicPr>
          <p:cNvPr id="9" name="Afbeelding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79388" y="4220484"/>
            <a:ext cx="901630" cy="901630"/>
          </a:xfrm>
          <a:prstGeom prst="rect">
            <a:avLst/>
          </a:prstGeom>
        </p:spPr>
      </p:pic>
      <p:pic>
        <p:nvPicPr>
          <p:cNvPr id="11" name="Afbeelding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19836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3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3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3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3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42" presetClass="path" presetSubtype="0" accel="50000" decel="50000" fill="hold" nodeType="withEffect">
                                  <p:stCondLst>
                                    <p:cond delay="0"/>
                                  </p:stCondLst>
                                  <p:childTnLst>
                                    <p:animMotion origin="layout" path="M -2.84561E-6 -7.40741E-7 L -0.173 0.00301 " pathEditMode="relative" rAng="0" ptsTypes="AA">
                                      <p:cBhvr>
                                        <p:cTn id="21" dur="2000" fill="hold"/>
                                        <p:tgtEl>
                                          <p:spTgt spid="4"/>
                                        </p:tgtEl>
                                        <p:attrNameLst>
                                          <p:attrName>ppt_x</p:attrName>
                                          <p:attrName>ppt_y</p:attrName>
                                        </p:attrNameLst>
                                      </p:cBhvr>
                                      <p:rCtr x="-865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nl-NL" dirty="0"/>
              <a:t>Wat kun je morgen zelf doen?</a:t>
            </a:r>
          </a:p>
        </p:txBody>
      </p:sp>
      <p:pic>
        <p:nvPicPr>
          <p:cNvPr id="1026" name="Picture 2" descr="879 duizend wekker rechtenvrije illustraties, stockfoto's en -afbeeldingen  | Shutterstock"/>
          <p:cNvPicPr>
            <a:picLocks noChangeAspect="1" noChangeArrowheads="1"/>
          </p:cNvPicPr>
          <p:nvPr/>
        </p:nvPicPr>
        <p:blipFill rotWithShape="1">
          <a:blip r:embed="rId2">
            <a:extLst>
              <a:ext uri="{28A0092B-C50C-407E-A947-70E740481C1C}">
                <a14:useLocalDpi xmlns:a14="http://schemas.microsoft.com/office/drawing/2010/main"/>
              </a:ext>
            </a:extLst>
          </a:blip>
          <a:srcRect l="21724" t="17404" r="22347" b="26185"/>
          <a:stretch/>
        </p:blipFill>
        <p:spPr bwMode="auto">
          <a:xfrm>
            <a:off x="1993131" y="2420888"/>
            <a:ext cx="3456384" cy="250289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3691" y="1916832"/>
            <a:ext cx="3205886" cy="3205886"/>
          </a:xfrm>
          <a:prstGeom prst="rect">
            <a:avLst/>
          </a:prstGeom>
        </p:spPr>
      </p:pic>
      <p:grpSp>
        <p:nvGrpSpPr>
          <p:cNvPr id="17" name="Groep 16"/>
          <p:cNvGrpSpPr/>
          <p:nvPr/>
        </p:nvGrpSpPr>
        <p:grpSpPr>
          <a:xfrm rot="18329511">
            <a:off x="6855236" y="2074242"/>
            <a:ext cx="3653408" cy="3686557"/>
            <a:chOff x="4638660" y="2060848"/>
            <a:chExt cx="3061870" cy="3061870"/>
          </a:xfrm>
        </p:grpSpPr>
        <p:sp>
          <p:nvSpPr>
            <p:cNvPr id="16" name="Afgeronde rechthoek 15"/>
            <p:cNvSpPr/>
            <p:nvPr/>
          </p:nvSpPr>
          <p:spPr>
            <a:xfrm>
              <a:off x="5953571" y="2060848"/>
              <a:ext cx="432048" cy="3061870"/>
            </a:xfrm>
            <a:prstGeom prst="round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3" name="Afgeronde rechthoek 22"/>
            <p:cNvSpPr/>
            <p:nvPr/>
          </p:nvSpPr>
          <p:spPr>
            <a:xfrm rot="5400000">
              <a:off x="5953571" y="1988840"/>
              <a:ext cx="432048" cy="3061870"/>
            </a:xfrm>
            <a:prstGeom prst="round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grpSp>
      <p:pic>
        <p:nvPicPr>
          <p:cNvPr id="10" name="Afbeelding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16112434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Is thee gezond? Ontdek voordelen, risico's en de beste theesoorten voor  jouw gezondheid - loss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572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12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t="18806"/>
          <a:stretch/>
        </p:blipFill>
        <p:spPr>
          <a:xfrm>
            <a:off x="-1" y="0"/>
            <a:ext cx="12195176" cy="6858001"/>
          </a:xfrm>
          <a:prstGeom prst="rect">
            <a:avLst/>
          </a:prstGeom>
        </p:spPr>
      </p:pic>
    </p:spTree>
    <p:extLst>
      <p:ext uri="{BB962C8B-B14F-4D97-AF65-F5344CB8AC3E}">
        <p14:creationId xmlns:p14="http://schemas.microsoft.com/office/powerpoint/2010/main" val="4096767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1" y="0"/>
            <a:ext cx="12195176" cy="6858000"/>
          </a:xfrm>
          <a:prstGeom prst="rect">
            <a:avLst/>
          </a:prstGeom>
        </p:spPr>
      </p:pic>
    </p:spTree>
    <p:extLst>
      <p:ext uri="{BB962C8B-B14F-4D97-AF65-F5344CB8AC3E}">
        <p14:creationId xmlns:p14="http://schemas.microsoft.com/office/powerpoint/2010/main" val="92319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19821" y="-5113"/>
            <a:ext cx="12175354" cy="6848637"/>
          </a:xfrm>
          <a:prstGeom prst="rect">
            <a:avLst/>
          </a:prstGeom>
        </p:spPr>
      </p:pic>
    </p:spTree>
    <p:extLst>
      <p:ext uri="{BB962C8B-B14F-4D97-AF65-F5344CB8AC3E}">
        <p14:creationId xmlns:p14="http://schemas.microsoft.com/office/powerpoint/2010/main" val="12672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0" y="-10053"/>
            <a:ext cx="12195175" cy="6890597"/>
          </a:xfrm>
          <a:prstGeom prst="rect">
            <a:avLst/>
          </a:prstGeom>
        </p:spPr>
      </p:pic>
    </p:spTree>
    <p:extLst>
      <p:ext uri="{BB962C8B-B14F-4D97-AF65-F5344CB8AC3E}">
        <p14:creationId xmlns:p14="http://schemas.microsoft.com/office/powerpoint/2010/main" val="142384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4580" y="1604435"/>
            <a:ext cx="5040959" cy="4176465"/>
          </a:xfrm>
        </p:spPr>
        <p:txBody>
          <a:bodyPr/>
          <a:lstStyle/>
          <a:p>
            <a:pPr marL="0" indent="0" algn="ctr">
              <a:buNone/>
              <a:defRPr/>
            </a:pPr>
            <a:r>
              <a:rPr lang="nl-NL" dirty="0"/>
              <a:t>Te hoge oogdruk</a:t>
            </a:r>
          </a:p>
          <a:p>
            <a:pPr algn="ctr">
              <a:defRPr/>
            </a:pPr>
            <a:endParaRPr lang="nl-NL" dirty="0"/>
          </a:p>
          <a:p>
            <a:pPr algn="ctr">
              <a:defRPr/>
            </a:pPr>
            <a:endParaRPr lang="nl-NL" dirty="0"/>
          </a:p>
          <a:p>
            <a:pPr marL="0" indent="0" algn="ctr">
              <a:buNone/>
              <a:defRPr/>
            </a:pPr>
            <a:r>
              <a:rPr lang="nl-NL" dirty="0"/>
              <a:t>Verlies axonen, bloedvaten en </a:t>
            </a:r>
          </a:p>
          <a:p>
            <a:pPr marL="0" indent="0" algn="ctr">
              <a:buNone/>
              <a:defRPr/>
            </a:pPr>
            <a:r>
              <a:rPr lang="nl-NL" dirty="0" err="1"/>
              <a:t>gliale</a:t>
            </a:r>
            <a:r>
              <a:rPr lang="nl-NL" dirty="0"/>
              <a:t> cellen</a:t>
            </a:r>
          </a:p>
          <a:p>
            <a:pPr marL="0" indent="0" algn="ctr">
              <a:buNone/>
              <a:defRPr/>
            </a:pPr>
            <a:endParaRPr lang="nl-NL" dirty="0"/>
          </a:p>
          <a:p>
            <a:pPr marL="0" indent="0" algn="ctr">
              <a:buNone/>
              <a:defRPr/>
            </a:pPr>
            <a:endParaRPr lang="nl-NL" dirty="0"/>
          </a:p>
          <a:p>
            <a:pPr marL="0" indent="0" algn="ctr">
              <a:buNone/>
              <a:defRPr/>
            </a:pPr>
            <a:r>
              <a:rPr lang="nl-NL" dirty="0"/>
              <a:t>Veranderingen van de oogzenuw</a:t>
            </a:r>
          </a:p>
        </p:txBody>
      </p:sp>
      <p:sp>
        <p:nvSpPr>
          <p:cNvPr id="13316" name="PIJL-OMHOOG 5"/>
          <p:cNvSpPr>
            <a:spLocks noChangeArrowheads="1"/>
          </p:cNvSpPr>
          <p:nvPr/>
        </p:nvSpPr>
        <p:spPr bwMode="auto">
          <a:xfrm rot="10800000">
            <a:off x="2964878" y="2088356"/>
            <a:ext cx="360362" cy="871538"/>
          </a:xfrm>
          <a:prstGeom prst="upArrow">
            <a:avLst>
              <a:gd name="adj1" fmla="val 50000"/>
              <a:gd name="adj2" fmla="val 4998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13317" name="PIJL-OMHOOG 6"/>
          <p:cNvSpPr>
            <a:spLocks noChangeArrowheads="1"/>
          </p:cNvSpPr>
          <p:nvPr/>
        </p:nvSpPr>
        <p:spPr bwMode="auto">
          <a:xfrm rot="10800000">
            <a:off x="2964877" y="3894137"/>
            <a:ext cx="360362" cy="871538"/>
          </a:xfrm>
          <a:prstGeom prst="upArrow">
            <a:avLst>
              <a:gd name="adj1" fmla="val 50000"/>
              <a:gd name="adj2" fmla="val 4998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pic>
        <p:nvPicPr>
          <p:cNvPr id="133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1603" y="1196752"/>
            <a:ext cx="4699793" cy="230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3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3611" y="3503389"/>
            <a:ext cx="4699794" cy="244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Titel 4"/>
          <p:cNvSpPr>
            <a:spLocks noGrp="1"/>
          </p:cNvSpPr>
          <p:nvPr>
            <p:ph type="title"/>
          </p:nvPr>
        </p:nvSpPr>
        <p:spPr>
          <a:xfrm>
            <a:off x="624580" y="260351"/>
            <a:ext cx="10975658" cy="1143000"/>
          </a:xfrm>
        </p:spPr>
        <p:txBody>
          <a:bodyPr anchor="ctr"/>
          <a:lstStyle/>
          <a:p>
            <a:pPr algn="ctr"/>
            <a:r>
              <a:rPr lang="nl-NL" dirty="0"/>
              <a:t>Glaucoom</a:t>
            </a:r>
          </a:p>
        </p:txBody>
      </p:sp>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527" y="6175153"/>
            <a:ext cx="1280732" cy="701771"/>
          </a:xfrm>
          <a:prstGeom prst="rect">
            <a:avLst/>
          </a:prstGeom>
        </p:spPr>
      </p:pic>
    </p:spTree>
    <p:extLst>
      <p:ext uri="{BB962C8B-B14F-4D97-AF65-F5344CB8AC3E}">
        <p14:creationId xmlns:p14="http://schemas.microsoft.com/office/powerpoint/2010/main" val="2581840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chor="ctr">
            <a:normAutofit/>
          </a:bodyPr>
          <a:lstStyle/>
          <a:p>
            <a:pPr algn="ctr"/>
            <a:r>
              <a:rPr lang="nl-NL" sz="2800" dirty="0"/>
              <a:t>Vragen?</a:t>
            </a:r>
          </a:p>
        </p:txBody>
      </p:sp>
      <p:sp>
        <p:nvSpPr>
          <p:cNvPr id="2" name="Titel 1"/>
          <p:cNvSpPr>
            <a:spLocks noGrp="1"/>
          </p:cNvSpPr>
          <p:nvPr>
            <p:ph type="title"/>
          </p:nvPr>
        </p:nvSpPr>
        <p:spPr/>
        <p:txBody>
          <a:bodyPr anchor="ctr"/>
          <a:lstStyle/>
          <a:p>
            <a:pPr algn="ctr"/>
            <a:r>
              <a:rPr lang="nl-NL" dirty="0"/>
              <a:t>Bedankt voor de aandacht</a:t>
            </a:r>
          </a:p>
        </p:txBody>
      </p:sp>
      <p:sp>
        <p:nvSpPr>
          <p:cNvPr id="5" name="Tijdelijke aanduiding voor inhoud 2"/>
          <p:cNvSpPr txBox="1">
            <a:spLocks/>
          </p:cNvSpPr>
          <p:nvPr/>
        </p:nvSpPr>
        <p:spPr>
          <a:xfrm>
            <a:off x="913011" y="4904756"/>
            <a:ext cx="3480420" cy="3784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800" kern="1200" baseline="0">
                <a:solidFill>
                  <a:schemeClr val="bg1"/>
                </a:solidFill>
                <a:latin typeface="MUMCTheSansOffice" panose="020B050304030206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MUMCTheSansOffice" panose="020B050304030206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MUMCTheSansOffice" panose="020B050304030206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UMCTheSansOffice" panose="020B050304030206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UMCTheSansOffice" panose="020B050304030206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1500"/>
              <a:t>r.de.crom@mumc.nl</a:t>
            </a:r>
            <a:endParaRPr lang="nl-NL" sz="1500" dirty="0"/>
          </a:p>
        </p:txBody>
      </p:sp>
      <p:pic>
        <p:nvPicPr>
          <p:cNvPr id="6" name="Afbeelding 5" descr="Mail Message Email Send · Free image on Pixab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945" y="4797152"/>
            <a:ext cx="502992" cy="502992"/>
          </a:xfrm>
          <a:prstGeom prst="rect">
            <a:avLst/>
          </a:prstGeom>
        </p:spPr>
      </p:pic>
      <p:pic>
        <p:nvPicPr>
          <p:cNvPr id="7" name="Afbeelding 6" descr="Timeline of LinkedIn - Wikipe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698" y="5354150"/>
            <a:ext cx="459487" cy="459487"/>
          </a:xfrm>
          <a:prstGeom prst="rect">
            <a:avLst/>
          </a:prstGeom>
        </p:spPr>
      </p:pic>
      <p:sp>
        <p:nvSpPr>
          <p:cNvPr id="8" name="Tijdelijke aanduiding voor inhoud 2"/>
          <p:cNvSpPr txBox="1">
            <a:spLocks/>
          </p:cNvSpPr>
          <p:nvPr/>
        </p:nvSpPr>
        <p:spPr bwMode="auto">
          <a:xfrm>
            <a:off x="913011" y="5444816"/>
            <a:ext cx="3186354" cy="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FontTx/>
              <a:buNone/>
              <a:defRPr sz="26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defRPr>
            </a:lvl2pPr>
            <a:lvl3pPr marL="1143000" indent="-228600" algn="l" rtl="0" eaLnBrk="0" fontAlgn="base" hangingPunct="0">
              <a:spcBef>
                <a:spcPct val="20000"/>
              </a:spcBef>
              <a:spcAft>
                <a:spcPct val="0"/>
              </a:spcAft>
              <a:buChar char="•"/>
              <a:defRPr sz="2600">
                <a:solidFill>
                  <a:schemeClr val="bg1"/>
                </a:solidFill>
                <a:latin typeface="+mn-lt"/>
              </a:defRPr>
            </a:lvl3pPr>
            <a:lvl4pPr marL="1600200" indent="-228600" algn="l" rtl="0" eaLnBrk="0" fontAlgn="base" hangingPunct="0">
              <a:spcBef>
                <a:spcPct val="20000"/>
              </a:spcBef>
              <a:spcAft>
                <a:spcPct val="0"/>
              </a:spcAft>
              <a:buChar char="–"/>
              <a:defRPr sz="2600">
                <a:solidFill>
                  <a:schemeClr val="bg1"/>
                </a:solidFill>
                <a:latin typeface="+mn-lt"/>
              </a:defRPr>
            </a:lvl4pPr>
            <a:lvl5pPr marL="2057400" indent="-228600" algn="l" rtl="0" eaLnBrk="0" fontAlgn="base" hangingPunct="0">
              <a:spcBef>
                <a:spcPct val="20000"/>
              </a:spcBef>
              <a:spcAft>
                <a:spcPct val="0"/>
              </a:spcAft>
              <a:buChar char="»"/>
              <a:defRPr sz="2600">
                <a:solidFill>
                  <a:schemeClr val="bg1"/>
                </a:solidFill>
                <a:latin typeface="+mn-lt"/>
              </a:defRPr>
            </a:lvl5pPr>
            <a:lvl6pPr marL="2514600" indent="-228600" algn="l" rtl="0" fontAlgn="base">
              <a:spcBef>
                <a:spcPct val="20000"/>
              </a:spcBef>
              <a:spcAft>
                <a:spcPct val="0"/>
              </a:spcAft>
              <a:buChar char="»"/>
              <a:defRPr sz="2600">
                <a:solidFill>
                  <a:schemeClr val="bg1"/>
                </a:solidFill>
                <a:latin typeface="+mn-lt"/>
              </a:defRPr>
            </a:lvl6pPr>
            <a:lvl7pPr marL="2971800" indent="-228600" algn="l" rtl="0" fontAlgn="base">
              <a:spcBef>
                <a:spcPct val="20000"/>
              </a:spcBef>
              <a:spcAft>
                <a:spcPct val="0"/>
              </a:spcAft>
              <a:buChar char="»"/>
              <a:defRPr sz="2600">
                <a:solidFill>
                  <a:schemeClr val="bg1"/>
                </a:solidFill>
                <a:latin typeface="+mn-lt"/>
              </a:defRPr>
            </a:lvl7pPr>
            <a:lvl8pPr marL="3429000" indent="-228600" algn="l" rtl="0" fontAlgn="base">
              <a:spcBef>
                <a:spcPct val="20000"/>
              </a:spcBef>
              <a:spcAft>
                <a:spcPct val="0"/>
              </a:spcAft>
              <a:buChar char="»"/>
              <a:defRPr sz="2600">
                <a:solidFill>
                  <a:schemeClr val="bg1"/>
                </a:solidFill>
                <a:latin typeface="+mn-lt"/>
              </a:defRPr>
            </a:lvl8pPr>
            <a:lvl9pPr marL="3886200" indent="-228600" algn="l" rtl="0" fontAlgn="base">
              <a:spcBef>
                <a:spcPct val="20000"/>
              </a:spcBef>
              <a:spcAft>
                <a:spcPct val="0"/>
              </a:spcAft>
              <a:buChar char="»"/>
              <a:defRPr sz="2600">
                <a:solidFill>
                  <a:schemeClr val="bg1"/>
                </a:solidFill>
                <a:latin typeface="+mn-lt"/>
              </a:defRPr>
            </a:lvl9pPr>
          </a:lstStyle>
          <a:p>
            <a:pPr algn="l"/>
            <a:r>
              <a:rPr lang="nl-NL" sz="1500" kern="0" dirty="0"/>
              <a:t>Ronald de Crom</a:t>
            </a:r>
          </a:p>
        </p:txBody>
      </p:sp>
      <p:sp>
        <p:nvSpPr>
          <p:cNvPr id="10" name="Titel 1"/>
          <p:cNvSpPr txBox="1">
            <a:spLocks/>
          </p:cNvSpPr>
          <p:nvPr/>
        </p:nvSpPr>
        <p:spPr>
          <a:xfrm>
            <a:off x="480963" y="6614860"/>
            <a:ext cx="2088232" cy="19851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baseline="0">
                <a:solidFill>
                  <a:schemeClr val="tx1"/>
                </a:solidFill>
                <a:latin typeface="MUMCTheSansOffice" panose="020B0503040302060204" pitchFamily="34" charset="0"/>
                <a:ea typeface="+mj-ea"/>
                <a:cs typeface="+mj-cs"/>
              </a:defRPr>
            </a:lvl1pPr>
          </a:lstStyle>
          <a:p>
            <a:pPr algn="ctr"/>
            <a:r>
              <a:rPr lang="nl-NL" sz="1000" dirty="0"/>
              <a:t>University Eye Centre</a:t>
            </a:r>
          </a:p>
        </p:txBody>
      </p:sp>
    </p:spTree>
    <p:extLst>
      <p:ext uri="{BB962C8B-B14F-4D97-AF65-F5344CB8AC3E}">
        <p14:creationId xmlns:p14="http://schemas.microsoft.com/office/powerpoint/2010/main" val="162957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inhoud 4"/>
          <p:cNvSpPr>
            <a:spLocks noGrp="1"/>
          </p:cNvSpPr>
          <p:nvPr>
            <p:ph idx="1"/>
          </p:nvPr>
        </p:nvSpPr>
        <p:spPr>
          <a:xfrm>
            <a:off x="552971" y="1268760"/>
            <a:ext cx="10975658" cy="4176465"/>
          </a:xfrm>
        </p:spPr>
        <p:txBody>
          <a:bodyPr/>
          <a:lstStyle/>
          <a:p>
            <a:pPr marL="0" indent="0">
              <a:buNone/>
            </a:pPr>
            <a:endParaRPr lang="nl-NL" altLang="nl-NL" dirty="0"/>
          </a:p>
          <a:p>
            <a:pPr marL="0" indent="0" algn="ctr">
              <a:buNone/>
            </a:pPr>
            <a:r>
              <a:rPr lang="nl-NL" altLang="nl-NL" dirty="0"/>
              <a:t>Beschadiging van de oogzenuw 		     gezichtsvelduitval </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1410" y="2552131"/>
            <a:ext cx="6796372" cy="321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434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8955" y="2554818"/>
            <a:ext cx="4752455" cy="320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PIJL-OMHOOG 9"/>
          <p:cNvSpPr>
            <a:spLocks noChangeArrowheads="1"/>
          </p:cNvSpPr>
          <p:nvPr/>
        </p:nvSpPr>
        <p:spPr bwMode="auto">
          <a:xfrm rot="5400000">
            <a:off x="6641206" y="1533841"/>
            <a:ext cx="358775" cy="869950"/>
          </a:xfrm>
          <a:prstGeom prst="upArrow">
            <a:avLst>
              <a:gd name="adj1" fmla="val 50000"/>
              <a:gd name="adj2" fmla="val 5011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
        <p:nvSpPr>
          <p:cNvPr id="8" name="Titel 4"/>
          <p:cNvSpPr>
            <a:spLocks noGrp="1"/>
          </p:cNvSpPr>
          <p:nvPr>
            <p:ph type="title"/>
          </p:nvPr>
        </p:nvSpPr>
        <p:spPr>
          <a:xfrm>
            <a:off x="624580" y="260351"/>
            <a:ext cx="10975658" cy="1143000"/>
          </a:xfrm>
        </p:spPr>
        <p:txBody>
          <a:bodyPr anchor="ctr"/>
          <a:lstStyle/>
          <a:p>
            <a:pPr algn="ctr"/>
            <a:r>
              <a:rPr lang="nl-NL" dirty="0"/>
              <a:t>Glaucoom</a:t>
            </a: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527" y="6175153"/>
            <a:ext cx="1280732" cy="701771"/>
          </a:xfrm>
          <a:prstGeom prst="rect">
            <a:avLst/>
          </a:prstGeom>
        </p:spPr>
      </p:pic>
    </p:spTree>
    <p:extLst>
      <p:ext uri="{BB962C8B-B14F-4D97-AF65-F5344CB8AC3E}">
        <p14:creationId xmlns:p14="http://schemas.microsoft.com/office/powerpoint/2010/main" val="426126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lstStyle/>
          <a:p>
            <a:pPr algn="ctr"/>
            <a:r>
              <a:rPr lang="nl-NL" dirty="0"/>
              <a:t>Glaucoombehandelingen</a:t>
            </a:r>
          </a:p>
        </p:txBody>
      </p:sp>
      <p:pic>
        <p:nvPicPr>
          <p:cNvPr id="61" name="Afbeelding 6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2504" y="2067565"/>
            <a:ext cx="1780437" cy="1001496"/>
          </a:xfrm>
          <a:prstGeom prst="rect">
            <a:avLst/>
          </a:prstGeom>
        </p:spPr>
      </p:pic>
      <p:pic>
        <p:nvPicPr>
          <p:cNvPr id="27" name="Afbeelding 26"/>
          <p:cNvPicPr>
            <a:picLocks noChangeAspect="1"/>
          </p:cNvPicPr>
          <p:nvPr/>
        </p:nvPicPr>
        <p:blipFill rotWithShape="1">
          <a:blip r:embed="rId3" cstate="email">
            <a:extLst>
              <a:ext uri="{28A0092B-C50C-407E-A947-70E740481C1C}">
                <a14:useLocalDpi xmlns:a14="http://schemas.microsoft.com/office/drawing/2010/main"/>
              </a:ext>
            </a:extLst>
          </a:blip>
          <a:srcRect b="20121"/>
          <a:stretch/>
        </p:blipFill>
        <p:spPr>
          <a:xfrm flipH="1">
            <a:off x="3193566" y="2154239"/>
            <a:ext cx="917877" cy="733185"/>
          </a:xfrm>
          <a:prstGeom prst="rect">
            <a:avLst/>
          </a:prstGeom>
        </p:spPr>
      </p:pic>
      <p:pic>
        <p:nvPicPr>
          <p:cNvPr id="44" name="Afbeelding 43"/>
          <p:cNvPicPr>
            <a:picLocks noChangeAspect="1"/>
          </p:cNvPicPr>
          <p:nvPr/>
        </p:nvPicPr>
        <p:blipFill rotWithShape="1">
          <a:blip r:embed="rId4" cstate="email">
            <a:extLst>
              <a:ext uri="{28A0092B-C50C-407E-A947-70E740481C1C}">
                <a14:useLocalDpi xmlns:a14="http://schemas.microsoft.com/office/drawing/2010/main"/>
              </a:ext>
            </a:extLst>
          </a:blip>
          <a:srcRect r="61397" b="75391"/>
          <a:stretch/>
        </p:blipFill>
        <p:spPr>
          <a:xfrm>
            <a:off x="258723" y="4941168"/>
            <a:ext cx="983123" cy="980292"/>
          </a:xfrm>
          <a:prstGeom prst="rect">
            <a:avLst/>
          </a:prstGeom>
        </p:spPr>
      </p:pic>
      <p:pic>
        <p:nvPicPr>
          <p:cNvPr id="45" name="Afbeelding 44"/>
          <p:cNvPicPr>
            <a:picLocks noChangeAspect="1"/>
          </p:cNvPicPr>
          <p:nvPr/>
        </p:nvPicPr>
        <p:blipFill rotWithShape="1">
          <a:blip r:embed="rId4" cstate="email">
            <a:extLst>
              <a:ext uri="{28A0092B-C50C-407E-A947-70E740481C1C}">
                <a14:useLocalDpi xmlns:a14="http://schemas.microsoft.com/office/drawing/2010/main"/>
              </a:ext>
            </a:extLst>
          </a:blip>
          <a:srcRect l="2265" t="72324" r="59132" b="3067"/>
          <a:stretch/>
        </p:blipFill>
        <p:spPr>
          <a:xfrm>
            <a:off x="10803096" y="5040996"/>
            <a:ext cx="983123" cy="980292"/>
          </a:xfrm>
          <a:prstGeom prst="rect">
            <a:avLst/>
          </a:prstGeom>
        </p:spPr>
      </p:pic>
      <p:grpSp>
        <p:nvGrpSpPr>
          <p:cNvPr id="46" name="Groep 45"/>
          <p:cNvGrpSpPr/>
          <p:nvPr/>
        </p:nvGrpSpPr>
        <p:grpSpPr>
          <a:xfrm>
            <a:off x="1618811" y="5145077"/>
            <a:ext cx="8987196" cy="644591"/>
            <a:chOff x="1430871" y="5145077"/>
            <a:chExt cx="8987196" cy="644591"/>
          </a:xfrm>
        </p:grpSpPr>
        <p:sp>
          <p:nvSpPr>
            <p:cNvPr id="47" name="Pijl-rechts 46"/>
            <p:cNvSpPr/>
            <p:nvPr/>
          </p:nvSpPr>
          <p:spPr>
            <a:xfrm>
              <a:off x="1430871" y="5145077"/>
              <a:ext cx="8987196" cy="644591"/>
            </a:xfrm>
            <a:prstGeom prst="rightArrow">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ysClr val="windowText" lastClr="000000"/>
                </a:solidFill>
              </a:endParaRPr>
            </a:p>
          </p:txBody>
        </p:sp>
        <p:sp>
          <p:nvSpPr>
            <p:cNvPr id="48" name="Tekstvak 47"/>
            <p:cNvSpPr txBox="1"/>
            <p:nvPr/>
          </p:nvSpPr>
          <p:spPr>
            <a:xfrm>
              <a:off x="1430871" y="5301208"/>
              <a:ext cx="8923410" cy="369332"/>
            </a:xfrm>
            <a:prstGeom prst="rect">
              <a:avLst/>
            </a:prstGeom>
            <a:noFill/>
          </p:spPr>
          <p:txBody>
            <a:bodyPr wrap="square" rtlCol="0">
              <a:spAutoFit/>
            </a:bodyPr>
            <a:lstStyle/>
            <a:p>
              <a:pPr algn="ctr"/>
              <a:r>
                <a:rPr lang="nl-NL" dirty="0"/>
                <a:t>Glaucoom stadium</a:t>
              </a:r>
            </a:p>
          </p:txBody>
        </p:sp>
      </p:grpSp>
      <p:pic>
        <p:nvPicPr>
          <p:cNvPr id="49" name="Afbeelding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9390" y="1169686"/>
            <a:ext cx="766231" cy="485667"/>
          </a:xfrm>
          <a:prstGeom prst="rect">
            <a:avLst/>
          </a:prstGeom>
        </p:spPr>
      </p:pic>
      <p:pic>
        <p:nvPicPr>
          <p:cNvPr id="50" name="Afbeelding 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939" y="3305918"/>
            <a:ext cx="1537033" cy="1555353"/>
          </a:xfrm>
          <a:prstGeom prst="rect">
            <a:avLst/>
          </a:prstGeom>
        </p:spPr>
      </p:pic>
      <p:grpSp>
        <p:nvGrpSpPr>
          <p:cNvPr id="51" name="Groep 50"/>
          <p:cNvGrpSpPr/>
          <p:nvPr/>
        </p:nvGrpSpPr>
        <p:grpSpPr>
          <a:xfrm>
            <a:off x="1927043" y="3315411"/>
            <a:ext cx="1434240" cy="1545860"/>
            <a:chOff x="4386214" y="1700808"/>
            <a:chExt cx="4170450" cy="3809204"/>
          </a:xfrm>
        </p:grpSpPr>
        <p:pic>
          <p:nvPicPr>
            <p:cNvPr id="52" name="Afbeelding 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6214" y="1700808"/>
              <a:ext cx="4170450" cy="1720972"/>
            </a:xfrm>
            <a:prstGeom prst="rect">
              <a:avLst/>
            </a:prstGeom>
          </p:spPr>
        </p:pic>
        <p:pic>
          <p:nvPicPr>
            <p:cNvPr id="53" name="Afbeelding 5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13410" y="3267216"/>
              <a:ext cx="4043253" cy="2242796"/>
            </a:xfrm>
            <a:prstGeom prst="rect">
              <a:avLst/>
            </a:prstGeom>
          </p:spPr>
        </p:pic>
      </p:grpSp>
      <p:pic>
        <p:nvPicPr>
          <p:cNvPr id="5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27342" y="3438613"/>
            <a:ext cx="1591723" cy="14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Afbeelding 54"/>
          <p:cNvPicPr>
            <a:picLocks noChangeAspect="1"/>
          </p:cNvPicPr>
          <p:nvPr/>
        </p:nvPicPr>
        <p:blipFill rotWithShape="1">
          <a:blip r:embed="rId10" cstate="email">
            <a:extLst>
              <a:ext uri="{28A0092B-C50C-407E-A947-70E740481C1C}">
                <a14:useLocalDpi xmlns:a14="http://schemas.microsoft.com/office/drawing/2010/main"/>
              </a:ext>
            </a:extLst>
          </a:blip>
          <a:srcRect t="1059"/>
          <a:stretch/>
        </p:blipFill>
        <p:spPr>
          <a:xfrm rot="5400000">
            <a:off x="3314378" y="3406618"/>
            <a:ext cx="1722650" cy="1508687"/>
          </a:xfrm>
          <a:prstGeom prst="ellipse">
            <a:avLst/>
          </a:prstGeom>
        </p:spPr>
      </p:pic>
      <p:pic>
        <p:nvPicPr>
          <p:cNvPr id="56"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2067" t="3948" r="528" b="3669"/>
          <a:stretch/>
        </p:blipFill>
        <p:spPr bwMode="auto">
          <a:xfrm>
            <a:off x="6919907" y="3491606"/>
            <a:ext cx="1625952" cy="140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7" name="Groep 56"/>
          <p:cNvGrpSpPr/>
          <p:nvPr/>
        </p:nvGrpSpPr>
        <p:grpSpPr>
          <a:xfrm>
            <a:off x="10256824" y="2136917"/>
            <a:ext cx="1673411" cy="2752846"/>
            <a:chOff x="10318334" y="1493912"/>
            <a:chExt cx="1673411" cy="2752846"/>
          </a:xfrm>
        </p:grpSpPr>
        <p:pic>
          <p:nvPicPr>
            <p:cNvPr id="58" name="Afbeelding 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15791" y="2768033"/>
              <a:ext cx="1485327" cy="1478725"/>
            </a:xfrm>
            <a:prstGeom prst="rect">
              <a:avLst/>
            </a:prstGeom>
          </p:spPr>
        </p:pic>
        <p:pic>
          <p:nvPicPr>
            <p:cNvPr id="59" name="Afbeelding 58"/>
            <p:cNvPicPr>
              <a:picLocks noChangeAspect="1"/>
            </p:cNvPicPr>
            <p:nvPr/>
          </p:nvPicPr>
          <p:blipFill rotWithShape="1">
            <a:blip r:embed="rId13" cstate="email">
              <a:extLst>
                <a:ext uri="{28A0092B-C50C-407E-A947-70E740481C1C}">
                  <a14:useLocalDpi xmlns:a14="http://schemas.microsoft.com/office/drawing/2010/main"/>
                </a:ext>
              </a:extLst>
            </a:blip>
            <a:srcRect l="15155" t="4866" r="7580" b="37104"/>
            <a:stretch/>
          </p:blipFill>
          <p:spPr>
            <a:xfrm>
              <a:off x="10318334" y="1493912"/>
              <a:ext cx="1673411" cy="1181231"/>
            </a:xfrm>
            <a:prstGeom prst="ellipse">
              <a:avLst/>
            </a:prstGeom>
          </p:spPr>
        </p:pic>
      </p:grpSp>
      <p:pic>
        <p:nvPicPr>
          <p:cNvPr id="60" name="Afbeelding 59"/>
          <p:cNvPicPr>
            <a:picLocks noChangeAspect="1"/>
          </p:cNvPicPr>
          <p:nvPr/>
        </p:nvPicPr>
        <p:blipFill rotWithShape="1">
          <a:blip r:embed="rId14" cstate="email">
            <a:extLst>
              <a:ext uri="{28A0092B-C50C-407E-A947-70E740481C1C}">
                <a14:useLocalDpi xmlns:a14="http://schemas.microsoft.com/office/drawing/2010/main"/>
              </a:ext>
            </a:extLst>
          </a:blip>
          <a:srcRect l="39651" t="31387" r="22005" b="13342"/>
          <a:stretch/>
        </p:blipFill>
        <p:spPr>
          <a:xfrm>
            <a:off x="8671989" y="3491606"/>
            <a:ext cx="1530054" cy="1398158"/>
          </a:xfrm>
          <a:prstGeom prst="ellipse">
            <a:avLst/>
          </a:prstGeom>
        </p:spPr>
      </p:pic>
      <p:pic>
        <p:nvPicPr>
          <p:cNvPr id="62" name="Afbeelding 61"/>
          <p:cNvPicPr>
            <a:picLocks noChangeAspect="1"/>
          </p:cNvPicPr>
          <p:nvPr/>
        </p:nvPicPr>
        <p:blipFill rotWithShape="1">
          <a:blip r:embed="rId15" cstate="email">
            <a:extLst>
              <a:ext uri="{28A0092B-C50C-407E-A947-70E740481C1C}">
                <a14:useLocalDpi xmlns:a14="http://schemas.microsoft.com/office/drawing/2010/main"/>
              </a:ext>
            </a:extLst>
          </a:blip>
          <a:srcRect l="39651" t="31387" r="22005" b="13342"/>
          <a:stretch/>
        </p:blipFill>
        <p:spPr>
          <a:xfrm>
            <a:off x="4703763" y="4570482"/>
            <a:ext cx="642058" cy="586710"/>
          </a:xfrm>
          <a:prstGeom prst="ellipse">
            <a:avLst/>
          </a:prstGeom>
        </p:spPr>
      </p:pic>
      <p:pic>
        <p:nvPicPr>
          <p:cNvPr id="63" name="Afbeelding 62"/>
          <p:cNvPicPr>
            <a:picLocks noChangeAspect="1"/>
          </p:cNvPicPr>
          <p:nvPr/>
        </p:nvPicPr>
        <p:blipFill rotWithShape="1">
          <a:blip r:embed="rId15" cstate="email">
            <a:extLst>
              <a:ext uri="{28A0092B-C50C-407E-A947-70E740481C1C}">
                <a14:useLocalDpi xmlns:a14="http://schemas.microsoft.com/office/drawing/2010/main"/>
              </a:ext>
            </a:extLst>
          </a:blip>
          <a:srcRect l="39651" t="31387" r="22005" b="13342"/>
          <a:stretch/>
        </p:blipFill>
        <p:spPr>
          <a:xfrm>
            <a:off x="6446542" y="4570482"/>
            <a:ext cx="642058" cy="586710"/>
          </a:xfrm>
          <a:prstGeom prst="ellipse">
            <a:avLst/>
          </a:prstGeom>
        </p:spPr>
      </p:pic>
      <p:pic>
        <p:nvPicPr>
          <p:cNvPr id="28" name="Afbeelding 27"/>
          <p:cNvPicPr>
            <a:picLocks noChangeAspect="1"/>
          </p:cNvPicPr>
          <p:nvPr/>
        </p:nvPicPr>
        <p:blipFill rotWithShape="1">
          <a:blip r:embed="rId16" cstate="email">
            <a:extLst>
              <a:ext uri="{28A0092B-C50C-407E-A947-70E740481C1C}">
                <a14:useLocalDpi xmlns:a14="http://schemas.microsoft.com/office/drawing/2010/main"/>
              </a:ext>
            </a:extLst>
          </a:blip>
          <a:srcRect l="13385" t="37067" r="12049" b="41523"/>
          <a:stretch/>
        </p:blipFill>
        <p:spPr>
          <a:xfrm rot="19662442">
            <a:off x="3758456" y="1322309"/>
            <a:ext cx="1419501" cy="407580"/>
          </a:xfrm>
          <a:prstGeom prst="rect">
            <a:avLst/>
          </a:prstGeom>
        </p:spPr>
      </p:pic>
      <p:pic>
        <p:nvPicPr>
          <p:cNvPr id="29" name="Afbeelding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570" y="2067565"/>
            <a:ext cx="1780437" cy="1001496"/>
          </a:xfrm>
          <a:prstGeom prst="rect">
            <a:avLst/>
          </a:prstGeom>
        </p:spPr>
      </p:pic>
      <p:pic>
        <p:nvPicPr>
          <p:cNvPr id="30" name="Afbeelding 2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294276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lstStyle/>
          <a:p>
            <a:pPr algn="ctr"/>
            <a:r>
              <a:rPr lang="nl-NL" dirty="0"/>
              <a:t>Doel van Glaucoombehandelingen</a:t>
            </a:r>
          </a:p>
        </p:txBody>
      </p:sp>
      <p:pic>
        <p:nvPicPr>
          <p:cNvPr id="22" name="Afbeelding 21"/>
          <p:cNvPicPr>
            <a:picLocks noChangeAspect="1"/>
          </p:cNvPicPr>
          <p:nvPr/>
        </p:nvPicPr>
        <p:blipFill rotWithShape="1">
          <a:blip r:embed="rId2" cstate="email">
            <a:extLst>
              <a:ext uri="{28A0092B-C50C-407E-A947-70E740481C1C}">
                <a14:useLocalDpi xmlns:a14="http://schemas.microsoft.com/office/drawing/2010/main"/>
              </a:ext>
            </a:extLst>
          </a:blip>
          <a:srcRect b="31394"/>
          <a:stretch/>
        </p:blipFill>
        <p:spPr>
          <a:xfrm>
            <a:off x="2383521" y="2905334"/>
            <a:ext cx="1940337" cy="1347044"/>
          </a:xfrm>
          <a:prstGeom prst="rect">
            <a:avLst/>
          </a:prstGeom>
        </p:spPr>
      </p:pic>
      <p:grpSp>
        <p:nvGrpSpPr>
          <p:cNvPr id="2" name="Groep 1"/>
          <p:cNvGrpSpPr/>
          <p:nvPr/>
        </p:nvGrpSpPr>
        <p:grpSpPr>
          <a:xfrm>
            <a:off x="3368068" y="1140067"/>
            <a:ext cx="3657778" cy="1488975"/>
            <a:chOff x="2104859" y="577772"/>
            <a:chExt cx="9654241" cy="3736385"/>
          </a:xfrm>
        </p:grpSpPr>
        <p:pic>
          <p:nvPicPr>
            <p:cNvPr id="23" name="Afbeelding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4859" y="2459717"/>
              <a:ext cx="4493884" cy="1854440"/>
            </a:xfrm>
            <a:prstGeom prst="rect">
              <a:avLst/>
            </a:prstGeom>
          </p:spPr>
        </p:pic>
        <p:pic>
          <p:nvPicPr>
            <p:cNvPr id="25" name="Afbeelding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7898" y="577772"/>
              <a:ext cx="4491202" cy="2491273"/>
            </a:xfrm>
            <a:prstGeom prst="rect">
              <a:avLst/>
            </a:prstGeom>
          </p:spPr>
        </p:pic>
      </p:grpSp>
      <p:grpSp>
        <p:nvGrpSpPr>
          <p:cNvPr id="3" name="Groep 2"/>
          <p:cNvGrpSpPr/>
          <p:nvPr/>
        </p:nvGrpSpPr>
        <p:grpSpPr>
          <a:xfrm>
            <a:off x="7122605" y="1592595"/>
            <a:ext cx="2071326" cy="4073350"/>
            <a:chOff x="7315954" y="40717"/>
            <a:chExt cx="3250141" cy="5827184"/>
          </a:xfrm>
        </p:grpSpPr>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29960" y="2255966"/>
              <a:ext cx="2136135" cy="172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fbeelding 8"/>
            <p:cNvPicPr>
              <a:picLocks noChangeAspect="1"/>
            </p:cNvPicPr>
            <p:nvPr/>
          </p:nvPicPr>
          <p:blipFill rotWithShape="1">
            <a:blip r:embed="rId6" cstate="email">
              <a:extLst>
                <a:ext uri="{28A0092B-C50C-407E-A947-70E740481C1C}">
                  <a14:useLocalDpi xmlns:a14="http://schemas.microsoft.com/office/drawing/2010/main"/>
                </a:ext>
              </a:extLst>
            </a:blip>
            <a:srcRect t="1059"/>
            <a:stretch/>
          </p:blipFill>
          <p:spPr>
            <a:xfrm rot="5400000">
              <a:off x="7363252" y="52091"/>
              <a:ext cx="2146149" cy="2123401"/>
            </a:xfrm>
            <a:prstGeom prst="ellipse">
              <a:avLst/>
            </a:prstGeom>
          </p:spPr>
        </p:pic>
        <p:pic>
          <p:nvPicPr>
            <p:cNvPr id="7"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2067" t="3948" r="528" b="3669"/>
            <a:stretch/>
          </p:blipFill>
          <p:spPr bwMode="auto">
            <a:xfrm>
              <a:off x="7315954" y="4195886"/>
              <a:ext cx="2182074" cy="167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grpSp>
        <p:nvGrpSpPr>
          <p:cNvPr id="28" name="Groep 27"/>
          <p:cNvGrpSpPr/>
          <p:nvPr/>
        </p:nvGrpSpPr>
        <p:grpSpPr>
          <a:xfrm>
            <a:off x="3480184" y="4521546"/>
            <a:ext cx="3289107" cy="1605319"/>
            <a:chOff x="1600451" y="5830438"/>
            <a:chExt cx="3923599" cy="1845321"/>
          </a:xfrm>
        </p:grpSpPr>
        <p:pic>
          <p:nvPicPr>
            <p:cNvPr id="30" name="Afbeelding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8577" y="6087379"/>
              <a:ext cx="1595473" cy="1588380"/>
            </a:xfrm>
            <a:prstGeom prst="rect">
              <a:avLst/>
            </a:prstGeom>
          </p:spPr>
        </p:pic>
        <p:pic>
          <p:nvPicPr>
            <p:cNvPr id="31" name="Afbeelding 30"/>
            <p:cNvPicPr>
              <a:picLocks noChangeAspect="1"/>
            </p:cNvPicPr>
            <p:nvPr/>
          </p:nvPicPr>
          <p:blipFill rotWithShape="1">
            <a:blip r:embed="rId9" cstate="email">
              <a:extLst>
                <a:ext uri="{28A0092B-C50C-407E-A947-70E740481C1C}">
                  <a14:useLocalDpi xmlns:a14="http://schemas.microsoft.com/office/drawing/2010/main"/>
                </a:ext>
              </a:extLst>
            </a:blip>
            <a:srcRect l="15155" t="4866" r="7580" b="37104"/>
            <a:stretch/>
          </p:blipFill>
          <p:spPr>
            <a:xfrm>
              <a:off x="1600451" y="5830438"/>
              <a:ext cx="1788354" cy="1262367"/>
            </a:xfrm>
            <a:prstGeom prst="ellipse">
              <a:avLst/>
            </a:prstGeom>
          </p:spPr>
        </p:pic>
      </p:grpSp>
      <p:pic>
        <p:nvPicPr>
          <p:cNvPr id="14" name="Afbeelding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
        <p:nvSpPr>
          <p:cNvPr id="16" name="Tijdelijke aanduiding voor inhoud 4"/>
          <p:cNvSpPr>
            <a:spLocks noGrp="1"/>
          </p:cNvSpPr>
          <p:nvPr>
            <p:ph idx="1"/>
          </p:nvPr>
        </p:nvSpPr>
        <p:spPr>
          <a:xfrm>
            <a:off x="5152473" y="2919879"/>
            <a:ext cx="2262690" cy="1683245"/>
          </a:xfrm>
        </p:spPr>
        <p:txBody>
          <a:bodyPr/>
          <a:lstStyle/>
          <a:p>
            <a:pPr marL="0" indent="0">
              <a:buNone/>
            </a:pPr>
            <a:endParaRPr lang="nl-NL" altLang="nl-NL" dirty="0"/>
          </a:p>
          <a:p>
            <a:pPr marL="0" indent="0" algn="ctr">
              <a:buNone/>
            </a:pPr>
            <a:r>
              <a:rPr lang="nl-NL" altLang="nl-NL" sz="2800" dirty="0"/>
              <a:t>oogdruk</a:t>
            </a:r>
          </a:p>
        </p:txBody>
      </p:sp>
      <p:sp>
        <p:nvSpPr>
          <p:cNvPr id="17" name="PIJL-OMHOOG 5"/>
          <p:cNvSpPr>
            <a:spLocks noChangeArrowheads="1"/>
          </p:cNvSpPr>
          <p:nvPr/>
        </p:nvSpPr>
        <p:spPr bwMode="auto">
          <a:xfrm rot="10800000">
            <a:off x="5152473" y="3167483"/>
            <a:ext cx="360362" cy="871538"/>
          </a:xfrm>
          <a:prstGeom prst="upArrow">
            <a:avLst>
              <a:gd name="adj1" fmla="val 50000"/>
              <a:gd name="adj2" fmla="val 4998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bg1"/>
                </a:solidFill>
                <a:latin typeface="Calibri" panose="020F0502020204030204" pitchFamily="34" charset="0"/>
              </a:defRPr>
            </a:lvl1pPr>
            <a:lvl2pPr marL="742950" indent="-285750">
              <a:spcBef>
                <a:spcPct val="20000"/>
              </a:spcBef>
              <a:buChar char="–"/>
              <a:defRPr sz="2600">
                <a:solidFill>
                  <a:schemeClr val="bg1"/>
                </a:solidFill>
                <a:latin typeface="Calibri" panose="020F0502020204030204" pitchFamily="34" charset="0"/>
              </a:defRPr>
            </a:lvl2pPr>
            <a:lvl3pPr marL="1143000" indent="-228600">
              <a:spcBef>
                <a:spcPct val="20000"/>
              </a:spcBef>
              <a:buChar char="•"/>
              <a:defRPr sz="2600">
                <a:solidFill>
                  <a:schemeClr val="bg1"/>
                </a:solidFill>
                <a:latin typeface="Calibri" panose="020F0502020204030204" pitchFamily="34" charset="0"/>
              </a:defRPr>
            </a:lvl3pPr>
            <a:lvl4pPr marL="1600200" indent="-228600">
              <a:spcBef>
                <a:spcPct val="20000"/>
              </a:spcBef>
              <a:buChar char="–"/>
              <a:defRPr sz="2600">
                <a:solidFill>
                  <a:schemeClr val="bg1"/>
                </a:solidFill>
                <a:latin typeface="Calibri" panose="020F0502020204030204" pitchFamily="34" charset="0"/>
              </a:defRPr>
            </a:lvl4pPr>
            <a:lvl5pPr marL="2057400" indent="-228600">
              <a:spcBef>
                <a:spcPct val="20000"/>
              </a:spcBef>
              <a:buChar char="»"/>
              <a:defRPr sz="2600">
                <a:solidFill>
                  <a:schemeClr val="bg1"/>
                </a:solidFill>
                <a:latin typeface="Calibri" panose="020F0502020204030204" pitchFamily="34" charset="0"/>
              </a:defRPr>
            </a:lvl5pPr>
            <a:lvl6pPr marL="2514600" indent="-228600" eaLnBrk="0" fontAlgn="base" hangingPunct="0">
              <a:spcBef>
                <a:spcPct val="20000"/>
              </a:spcBef>
              <a:spcAft>
                <a:spcPct val="0"/>
              </a:spcAft>
              <a:buChar char="»"/>
              <a:defRPr sz="2600">
                <a:solidFill>
                  <a:schemeClr val="bg1"/>
                </a:solidFill>
                <a:latin typeface="Calibri" panose="020F0502020204030204" pitchFamily="34" charset="0"/>
              </a:defRPr>
            </a:lvl6pPr>
            <a:lvl7pPr marL="2971800" indent="-228600" eaLnBrk="0" fontAlgn="base" hangingPunct="0">
              <a:spcBef>
                <a:spcPct val="20000"/>
              </a:spcBef>
              <a:spcAft>
                <a:spcPct val="0"/>
              </a:spcAft>
              <a:buChar char="»"/>
              <a:defRPr sz="2600">
                <a:solidFill>
                  <a:schemeClr val="bg1"/>
                </a:solidFill>
                <a:latin typeface="Calibri" panose="020F0502020204030204" pitchFamily="34" charset="0"/>
              </a:defRPr>
            </a:lvl7pPr>
            <a:lvl8pPr marL="3429000" indent="-228600" eaLnBrk="0" fontAlgn="base" hangingPunct="0">
              <a:spcBef>
                <a:spcPct val="20000"/>
              </a:spcBef>
              <a:spcAft>
                <a:spcPct val="0"/>
              </a:spcAft>
              <a:buChar char="»"/>
              <a:defRPr sz="2600">
                <a:solidFill>
                  <a:schemeClr val="bg1"/>
                </a:solidFill>
                <a:latin typeface="Calibri" panose="020F0502020204030204" pitchFamily="34" charset="0"/>
              </a:defRPr>
            </a:lvl8pPr>
            <a:lvl9pPr marL="3886200" indent="-228600" eaLnBrk="0" fontAlgn="base" hangingPunct="0">
              <a:spcBef>
                <a:spcPct val="20000"/>
              </a:spcBef>
              <a:spcAft>
                <a:spcPct val="0"/>
              </a:spcAft>
              <a:buChar char="»"/>
              <a:defRPr sz="2600">
                <a:solidFill>
                  <a:schemeClr val="bg1"/>
                </a:solidFill>
                <a:latin typeface="Calibri" panose="020F0502020204030204" pitchFamily="34" charset="0"/>
              </a:defRPr>
            </a:lvl9pPr>
          </a:lstStyle>
          <a:p>
            <a:pPr algn="ctr" eaLnBrk="1" hangingPunct="1">
              <a:buFontTx/>
              <a:buNone/>
            </a:pPr>
            <a:endParaRPr lang="nl-NL" altLang="nl-NL"/>
          </a:p>
        </p:txBody>
      </p:sp>
    </p:spTree>
    <p:extLst>
      <p:ext uri="{BB962C8B-B14F-4D97-AF65-F5344CB8AC3E}">
        <p14:creationId xmlns:p14="http://schemas.microsoft.com/office/powerpoint/2010/main" val="33907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1651" y="1143385"/>
            <a:ext cx="6812280" cy="4983480"/>
          </a:xfrm>
          <a:prstGeom prst="rect">
            <a:avLst/>
          </a:prstGeom>
        </p:spPr>
      </p:pic>
      <p:sp>
        <p:nvSpPr>
          <p:cNvPr id="6" name="Titel 4"/>
          <p:cNvSpPr>
            <a:spLocks noGrp="1"/>
          </p:cNvSpPr>
          <p:nvPr>
            <p:ph type="title"/>
          </p:nvPr>
        </p:nvSpPr>
        <p:spPr>
          <a:xfrm>
            <a:off x="624580" y="260351"/>
            <a:ext cx="10975658" cy="1143000"/>
          </a:xfrm>
        </p:spPr>
        <p:txBody>
          <a:bodyPr anchor="t"/>
          <a:lstStyle/>
          <a:p>
            <a:pPr algn="ctr"/>
            <a:r>
              <a:rPr lang="nl-NL" dirty="0"/>
              <a:t>Doel van Glaucoombehandelingen</a:t>
            </a:r>
          </a:p>
        </p:txBody>
      </p:sp>
      <p:sp>
        <p:nvSpPr>
          <p:cNvPr id="7" name="Tekstvak 6"/>
          <p:cNvSpPr txBox="1"/>
          <p:nvPr/>
        </p:nvSpPr>
        <p:spPr>
          <a:xfrm>
            <a:off x="8617867" y="3068960"/>
            <a:ext cx="2736304" cy="1200329"/>
          </a:xfrm>
          <a:prstGeom prst="rect">
            <a:avLst/>
          </a:prstGeom>
          <a:noFill/>
        </p:spPr>
        <p:txBody>
          <a:bodyPr wrap="square" rtlCol="0">
            <a:spAutoFit/>
          </a:bodyPr>
          <a:lstStyle/>
          <a:p>
            <a:pPr algn="ctr"/>
            <a:r>
              <a:rPr lang="nl-NL" sz="2400" dirty="0"/>
              <a:t>Andere factoren die een rol kunnen spelen ?</a:t>
            </a:r>
          </a:p>
        </p:txBody>
      </p:sp>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16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8901E-6 -1.11111E-6 L -0.13981 0.00162 " pathEditMode="relative" rAng="0" ptsTypes="AA">
                                      <p:cBhvr>
                                        <p:cTn id="6" dur="2000" fill="hold"/>
                                        <p:tgtEl>
                                          <p:spTgt spid="5"/>
                                        </p:tgtEl>
                                        <p:attrNameLst>
                                          <p:attrName>ppt_x</p:attrName>
                                          <p:attrName>ppt_y</p:attrName>
                                        </p:attrNameLst>
                                      </p:cBhvr>
                                      <p:rCtr x="-6990" y="69"/>
                                    </p:animMotion>
                                  </p:childTnLst>
                                </p:cTn>
                              </p:par>
                              <p:par>
                                <p:cTn id="7" presetID="1" presetClass="entr" presetSubtype="0" fill="hold" grpId="0" nodeType="withEffect">
                                  <p:stCondLst>
                                    <p:cond delay="3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nl-NL" dirty="0"/>
              <a:t>Andere factoren kunnen ook van invloed zijn bij glaucoom</a:t>
            </a:r>
          </a:p>
        </p:txBody>
      </p:sp>
      <p:pic>
        <p:nvPicPr>
          <p:cNvPr id="1026" name="Picture 2" descr="yoga meditatie, zen en gezicht van vrouw mediteren voor geestelijk mentaal  Gezondheid, chakra energie balans of ziel aura genezing. natuur model,  vrijheid of pilates meisje kom tot rust voor opmerkzaamheid, manier van"/>
          <p:cNvPicPr>
            <a:picLocks noChangeAspect="1" noChangeArrowheads="1"/>
          </p:cNvPicPr>
          <p:nvPr/>
        </p:nvPicPr>
        <p:blipFill rotWithShape="1">
          <a:blip r:embed="rId2">
            <a:extLst>
              <a:ext uri="{28A0092B-C50C-407E-A947-70E740481C1C}">
                <a14:useLocalDpi xmlns:a14="http://schemas.microsoft.com/office/drawing/2010/main"/>
              </a:ext>
            </a:extLst>
          </a:blip>
          <a:srcRect l="7103" t="4148" r="3957" b="5132"/>
          <a:stretch/>
        </p:blipFill>
        <p:spPr bwMode="auto">
          <a:xfrm>
            <a:off x="9625979" y="2636912"/>
            <a:ext cx="2448272" cy="321335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123" y="1417234"/>
            <a:ext cx="3867438" cy="3024336"/>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683" y="1124744"/>
            <a:ext cx="3220162" cy="2719248"/>
          </a:xfrm>
          <a:prstGeom prst="rect">
            <a:avLst/>
          </a:prstGeom>
        </p:spPr>
      </p:pic>
      <p:pic>
        <p:nvPicPr>
          <p:cNvPr id="10" name="Afbeelding 9"/>
          <p:cNvPicPr>
            <a:picLocks noChangeAspect="1"/>
          </p:cNvPicPr>
          <p:nvPr/>
        </p:nvPicPr>
        <p:blipFill rotWithShape="1">
          <a:blip r:embed="rId5" cstate="email">
            <a:extLst>
              <a:ext uri="{28A0092B-C50C-407E-A947-70E740481C1C}">
                <a14:useLocalDpi xmlns:a14="http://schemas.microsoft.com/office/drawing/2010/main"/>
              </a:ext>
            </a:extLst>
          </a:blip>
          <a:srcRect r="2801" b="3782"/>
          <a:stretch/>
        </p:blipFill>
        <p:spPr>
          <a:xfrm>
            <a:off x="3559437" y="2564904"/>
            <a:ext cx="3546262" cy="3445278"/>
          </a:xfrm>
          <a:prstGeom prst="ellipse">
            <a:avLst/>
          </a:prstGeom>
        </p:spPr>
      </p:pic>
      <p:pic>
        <p:nvPicPr>
          <p:cNvPr id="7" name="Afbeelding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65527" y="6183613"/>
            <a:ext cx="1280732" cy="701771"/>
          </a:xfrm>
          <a:prstGeom prst="rect">
            <a:avLst/>
          </a:prstGeom>
        </p:spPr>
      </p:pic>
    </p:spTree>
    <p:extLst>
      <p:ext uri="{BB962C8B-B14F-4D97-AF65-F5344CB8AC3E}">
        <p14:creationId xmlns:p14="http://schemas.microsoft.com/office/powerpoint/2010/main" val="3089204703"/>
      </p:ext>
    </p:extLst>
  </p:cSld>
  <p:clrMapOvr>
    <a:masterClrMapping/>
  </p:clrMapOvr>
</p:sld>
</file>

<file path=ppt/theme/theme1.xml><?xml version="1.0" encoding="utf-8"?>
<a:theme xmlns:a="http://schemas.openxmlformats.org/drawingml/2006/main" name="UKOM_template">
  <a:themeElements>
    <a:clrScheme name="MUMC+">
      <a:dk1>
        <a:srgbClr val="004289"/>
      </a:dk1>
      <a:lt1>
        <a:srgbClr val="FFFFFF"/>
      </a:lt1>
      <a:dk2>
        <a:srgbClr val="FF6B00"/>
      </a:dk2>
      <a:lt2>
        <a:srgbClr val="FFFFFF"/>
      </a:lt2>
      <a:accent1>
        <a:srgbClr val="004289"/>
      </a:accent1>
      <a:accent2>
        <a:srgbClr val="FF6B00"/>
      </a:accent2>
      <a:accent3>
        <a:srgbClr val="F1C741"/>
      </a:accent3>
      <a:accent4>
        <a:srgbClr val="0085CA"/>
      </a:accent4>
      <a:accent5>
        <a:srgbClr val="FF0000"/>
      </a:accent5>
      <a:accent6>
        <a:srgbClr val="969696"/>
      </a:accent6>
      <a:hlink>
        <a:srgbClr val="004289"/>
      </a:hlink>
      <a:folHlink>
        <a:srgbClr val="800080"/>
      </a:folHlink>
    </a:clrScheme>
    <a:fontScheme name="Aangepast 2">
      <a:majorFont>
        <a:latin typeface="MUMCTheSansOffice"/>
        <a:ea typeface=""/>
        <a:cs typeface=""/>
      </a:majorFont>
      <a:minorFont>
        <a:latin typeface="MUMCTheSansOffi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Powerpoint Template UKOM" id="{61246288-6A53-4107-8D41-11FB370442BA}" vid="{8E250001-278D-4023-91E7-48FA8F8065B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BFAECD5B86254B81749282DED4A00B" ma:contentTypeVersion="0" ma:contentTypeDescription="Create a new document." ma:contentTypeScope="" ma:versionID="654b374be610caa8e44b8369baaacc4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3363-8C49-4AF5-A365-A62628140AB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F2E8B98-E07D-4CB5-922A-8C4E6673E6C3}">
  <ds:schemaRefs>
    <ds:schemaRef ds:uri="http://schemas.microsoft.com/sharepoint/v3/contenttype/forms"/>
  </ds:schemaRefs>
</ds:datastoreItem>
</file>

<file path=customXml/itemProps3.xml><?xml version="1.0" encoding="utf-8"?>
<ds:datastoreItem xmlns:ds="http://schemas.openxmlformats.org/officeDocument/2006/customXml" ds:itemID="{A99BA544-A2ED-4339-9A44-5B944ADD8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 UKOM</Template>
  <TotalTime>0</TotalTime>
  <Words>822</Words>
  <Application>Microsoft Office PowerPoint</Application>
  <PresentationFormat>Aangepast</PresentationFormat>
  <Paragraphs>162</Paragraphs>
  <Slides>40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40</vt:i4>
      </vt:variant>
    </vt:vector>
  </HeadingPairs>
  <TitlesOfParts>
    <vt:vector size="43" baseType="lpstr">
      <vt:lpstr>Arial</vt:lpstr>
      <vt:lpstr>MUMCTheSansOffice</vt:lpstr>
      <vt:lpstr>UKOM_template</vt:lpstr>
      <vt:lpstr>Glaucoom en leefstijl De invloed van beweging en andere dagelijkse keuzes</vt:lpstr>
      <vt:lpstr>Glaucoom</vt:lpstr>
      <vt:lpstr>Glaucoom</vt:lpstr>
      <vt:lpstr>Glaucoom</vt:lpstr>
      <vt:lpstr>Glaucoom</vt:lpstr>
      <vt:lpstr>Glaucoombehandelingen</vt:lpstr>
      <vt:lpstr>Doel van Glaucoombehandelingen</vt:lpstr>
      <vt:lpstr>Doel van Glaucoombehandelingen</vt:lpstr>
      <vt:lpstr>Andere factoren kunnen ook van invloed zijn bij glaucoom</vt:lpstr>
      <vt:lpstr>Andere factoren kunnen ook van invloed zijn bij glaucoom</vt:lpstr>
      <vt:lpstr>Beweging</vt:lpstr>
      <vt:lpstr>Beweging</vt:lpstr>
      <vt:lpstr>Beweging</vt:lpstr>
      <vt:lpstr>Beweging</vt:lpstr>
      <vt:lpstr>Beweging</vt:lpstr>
      <vt:lpstr>Beweging:  yoga</vt:lpstr>
      <vt:lpstr>Andere factoren kunnen ook van invloed zijn bij glaucoom</vt:lpstr>
      <vt:lpstr>Voeding</vt:lpstr>
      <vt:lpstr>Voeding</vt:lpstr>
      <vt:lpstr>Voeding</vt:lpstr>
      <vt:lpstr>Voeding</vt:lpstr>
      <vt:lpstr>Andere factoren kunnen ook van invloed zijn bij glaucoom</vt:lpstr>
      <vt:lpstr>Blaasinstrumenten</vt:lpstr>
      <vt:lpstr>Blaasinstrumenten</vt:lpstr>
      <vt:lpstr>Blaasinstrumenten</vt:lpstr>
      <vt:lpstr>Andere factoren kunnen ook van invloed zijn bij glaucoom</vt:lpstr>
      <vt:lpstr>Stress</vt:lpstr>
      <vt:lpstr>Stress</vt:lpstr>
      <vt:lpstr>Stress</vt:lpstr>
      <vt:lpstr>Meditatie</vt:lpstr>
      <vt:lpstr>Meditatie</vt:lpstr>
      <vt:lpstr>Andere factoren kunnen ook van invloed zijn bij glaucoom</vt:lpstr>
      <vt:lpstr>Behandeling van glaucoom</vt:lpstr>
      <vt:lpstr>Wat kun je morgen zelf doen?</vt:lpstr>
      <vt:lpstr>PowerPoint-presentatie</vt:lpstr>
      <vt:lpstr>PowerPoint-presentatie</vt:lpstr>
      <vt:lpstr>PowerPoint-presentatie</vt:lpstr>
      <vt:lpstr>PowerPoint-presentatie</vt:lpstr>
      <vt:lpstr>PowerPoint-presentatie</vt:lpstr>
      <vt:lpstr>Bedankt voor de aandacht</vt:lpstr>
    </vt:vector>
  </TitlesOfParts>
  <Company>MUMC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Scheres, L.M.J. (Lotte)</dc:creator>
  <cp:lastModifiedBy>Carlo Rikels</cp:lastModifiedBy>
  <cp:revision>132</cp:revision>
  <cp:lastPrinted>2016-02-04T09:57:45Z</cp:lastPrinted>
  <dcterms:created xsi:type="dcterms:W3CDTF">2025-02-28T12:28:20Z</dcterms:created>
  <dcterms:modified xsi:type="dcterms:W3CDTF">2026-05-18T11:32:45Z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0x010100CABFAECD5B86254B81749282DED4A00B</vt:lpwstr>
  </property>
  <property fmtid="{D5CDD505-2E9C-101B-9397-08002B2CF9AE}" pid="3" name="type">
    <vt:lpwstr>MUMC_16_9</vt:lpwstr>
  </property>
  <property fmtid="{D5CDD505-2E9C-101B-9397-08002B2CF9AE}" pid="4" name="chkSamenwerkingsverband">
    <vt:lpwstr>False</vt:lpwstr>
  </property>
  <property fmtid="{D5CDD505-2E9C-101B-9397-08002B2CF9AE}" pid="5" name="cboLogo">
    <vt:lpwstr>Centrum voor Oogheelkunde</vt:lpwstr>
  </property>
  <property fmtid="{D5CDD505-2E9C-101B-9397-08002B2CF9AE}" pid="6" name="cboLanguage">
    <vt:lpwstr>Nederlands</vt:lpwstr>
  </property>
  <property fmtid="{D5CDD505-2E9C-101B-9397-08002B2CF9AE}" pid="7" name="CreatedWithVersion">
    <vt:lpwstr>1.2.0</vt:lpwstr>
  </property>
</Properties>
</file>