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70" r:id="rId3"/>
    <p:sldMasterId id="2147483671" r:id="rId4"/>
    <p:sldMasterId id="2147483680" r:id="rId5"/>
  </p:sldMasterIdLst>
  <p:notesMasterIdLst>
    <p:notesMasterId r:id="rId24"/>
  </p:notesMasterIdLst>
  <p:sldIdLst>
    <p:sldId id="971" r:id="rId6"/>
    <p:sldId id="968" r:id="rId7"/>
    <p:sldId id="973" r:id="rId8"/>
    <p:sldId id="983" r:id="rId9"/>
    <p:sldId id="988" r:id="rId10"/>
    <p:sldId id="984" r:id="rId11"/>
    <p:sldId id="974" r:id="rId12"/>
    <p:sldId id="975" r:id="rId13"/>
    <p:sldId id="976" r:id="rId14"/>
    <p:sldId id="979" r:id="rId15"/>
    <p:sldId id="986" r:id="rId16"/>
    <p:sldId id="977" r:id="rId17"/>
    <p:sldId id="978" r:id="rId18"/>
    <p:sldId id="980" r:id="rId19"/>
    <p:sldId id="982" r:id="rId20"/>
    <p:sldId id="981" r:id="rId21"/>
    <p:sldId id="987" r:id="rId22"/>
    <p:sldId id="989" r:id="rId23"/>
  </p:sldIdLst>
  <p:sldSz cx="12192000" cy="6858000"/>
  <p:notesSz cx="6858000" cy="9144000"/>
  <p:custDataLst>
    <p:tags r:id="rId25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209"/>
    <a:srgbClr val="7DB90D"/>
    <a:srgbClr val="92DA11"/>
    <a:srgbClr val="9CE912"/>
    <a:srgbClr val="BBE0E3"/>
    <a:srgbClr val="4D5E5F"/>
    <a:srgbClr val="CEC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85678"/>
  </p:normalViewPr>
  <p:slideViewPr>
    <p:cSldViewPr snapToGrid="0">
      <p:cViewPr varScale="1">
        <p:scale>
          <a:sx n="94" d="100"/>
          <a:sy n="94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Blad1!$B$2:$B$16</c:f>
              <c:numCache>
                <c:formatCode>General</c:formatCode>
                <c:ptCount val="15"/>
                <c:pt idx="0">
                  <c:v>75</c:v>
                </c:pt>
                <c:pt idx="1">
                  <c:v>72</c:v>
                </c:pt>
                <c:pt idx="2">
                  <c:v>70</c:v>
                </c:pt>
                <c:pt idx="3">
                  <c:v>68</c:v>
                </c:pt>
                <c:pt idx="4">
                  <c:v>65</c:v>
                </c:pt>
                <c:pt idx="5">
                  <c:v>62</c:v>
                </c:pt>
                <c:pt idx="6">
                  <c:v>59</c:v>
                </c:pt>
                <c:pt idx="7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E4-3144-8185-64864E4DDE1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Blad1!$C$2:$C$16</c:f>
              <c:numCache>
                <c:formatCode>General</c:formatCode>
                <c:ptCount val="15"/>
                <c:pt idx="8">
                  <c:v>50</c:v>
                </c:pt>
                <c:pt idx="9">
                  <c:v>49.5</c:v>
                </c:pt>
                <c:pt idx="10">
                  <c:v>49</c:v>
                </c:pt>
                <c:pt idx="11">
                  <c:v>48.5</c:v>
                </c:pt>
                <c:pt idx="12">
                  <c:v>47.7</c:v>
                </c:pt>
                <c:pt idx="13">
                  <c:v>47</c:v>
                </c:pt>
                <c:pt idx="14">
                  <c:v>46.8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E4-3144-8185-64864E4DD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1987360"/>
        <c:axId val="1035270031"/>
      </c:lineChart>
      <c:catAx>
        <c:axId val="186198736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tijd</a:t>
                </a:r>
              </a:p>
            </c:rich>
          </c:tx>
          <c:layout>
            <c:manualLayout>
              <c:xMode val="edge"/>
              <c:yMode val="edge"/>
              <c:x val="0.45534725324406222"/>
              <c:y val="0.945760764751346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crossAx val="1035270031"/>
        <c:crosses val="autoZero"/>
        <c:auto val="1"/>
        <c:lblAlgn val="ctr"/>
        <c:lblOffset val="100"/>
        <c:noMultiLvlLbl val="0"/>
      </c:catAx>
      <c:valAx>
        <c:axId val="103527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Gezichtsveld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61987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Blad1!$B$2:$B$16</c:f>
              <c:numCache>
                <c:formatCode>General</c:formatCode>
                <c:ptCount val="15"/>
                <c:pt idx="0">
                  <c:v>75</c:v>
                </c:pt>
                <c:pt idx="1">
                  <c:v>72</c:v>
                </c:pt>
                <c:pt idx="2">
                  <c:v>70</c:v>
                </c:pt>
                <c:pt idx="3">
                  <c:v>68</c:v>
                </c:pt>
                <c:pt idx="4">
                  <c:v>65</c:v>
                </c:pt>
                <c:pt idx="5">
                  <c:v>62</c:v>
                </c:pt>
                <c:pt idx="6">
                  <c:v>59</c:v>
                </c:pt>
                <c:pt idx="7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E4-3144-8185-64864E4DDE1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Blad1!$C$2:$C$16</c:f>
              <c:numCache>
                <c:formatCode>General</c:formatCode>
                <c:ptCount val="15"/>
                <c:pt idx="8">
                  <c:v>50</c:v>
                </c:pt>
                <c:pt idx="9">
                  <c:v>49.5</c:v>
                </c:pt>
                <c:pt idx="10">
                  <c:v>49</c:v>
                </c:pt>
                <c:pt idx="11">
                  <c:v>48.5</c:v>
                </c:pt>
                <c:pt idx="12">
                  <c:v>47.7</c:v>
                </c:pt>
                <c:pt idx="13">
                  <c:v>47</c:v>
                </c:pt>
                <c:pt idx="14">
                  <c:v>46.8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E4-3144-8185-64864E4DD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1987360"/>
        <c:axId val="1035270031"/>
      </c:lineChart>
      <c:catAx>
        <c:axId val="186198736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tijd</a:t>
                </a:r>
              </a:p>
            </c:rich>
          </c:tx>
          <c:layout>
            <c:manualLayout>
              <c:xMode val="edge"/>
              <c:yMode val="edge"/>
              <c:x val="0.45534725324406222"/>
              <c:y val="0.945760764751346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crossAx val="1035270031"/>
        <c:crosses val="autoZero"/>
        <c:auto val="1"/>
        <c:lblAlgn val="ctr"/>
        <c:lblOffset val="100"/>
        <c:noMultiLvlLbl val="0"/>
      </c:catAx>
      <c:valAx>
        <c:axId val="103527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Gezichtsvel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61987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Blad1!$B$2:$B$16</c:f>
              <c:numCache>
                <c:formatCode>General</c:formatCode>
                <c:ptCount val="15"/>
                <c:pt idx="0">
                  <c:v>75</c:v>
                </c:pt>
                <c:pt idx="1">
                  <c:v>72</c:v>
                </c:pt>
                <c:pt idx="2">
                  <c:v>70</c:v>
                </c:pt>
                <c:pt idx="3">
                  <c:v>68</c:v>
                </c:pt>
                <c:pt idx="4">
                  <c:v>65</c:v>
                </c:pt>
                <c:pt idx="5">
                  <c:v>62</c:v>
                </c:pt>
                <c:pt idx="6">
                  <c:v>59</c:v>
                </c:pt>
                <c:pt idx="7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E4-3144-8185-64864E4DDE1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Blad1!$C$2:$C$16</c:f>
              <c:numCache>
                <c:formatCode>General</c:formatCode>
                <c:ptCount val="15"/>
                <c:pt idx="8">
                  <c:v>50</c:v>
                </c:pt>
                <c:pt idx="9">
                  <c:v>49.5</c:v>
                </c:pt>
                <c:pt idx="10">
                  <c:v>49</c:v>
                </c:pt>
                <c:pt idx="11">
                  <c:v>48.5</c:v>
                </c:pt>
                <c:pt idx="12">
                  <c:v>47.7</c:v>
                </c:pt>
                <c:pt idx="13">
                  <c:v>47</c:v>
                </c:pt>
                <c:pt idx="14">
                  <c:v>46.8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E4-3144-8185-64864E4DD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1987360"/>
        <c:axId val="1035270031"/>
      </c:lineChart>
      <c:catAx>
        <c:axId val="186198736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tijd</a:t>
                </a:r>
              </a:p>
            </c:rich>
          </c:tx>
          <c:layout>
            <c:manualLayout>
              <c:xMode val="edge"/>
              <c:yMode val="edge"/>
              <c:x val="0.45534725324406222"/>
              <c:y val="0.945760764751346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crossAx val="1035270031"/>
        <c:crosses val="autoZero"/>
        <c:auto val="1"/>
        <c:lblAlgn val="ctr"/>
        <c:lblOffset val="100"/>
        <c:noMultiLvlLbl val="0"/>
      </c:catAx>
      <c:valAx>
        <c:axId val="103527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Gezichtsvel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61987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Diplopie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5D-5844-B6E9-763E3AD082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5D-5844-B6E9-763E3AD082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5D-5844-B6E9-763E3AD082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5D-5844-B6E9-763E3AD082F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85D-5844-B6E9-763E3AD082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geen dubbelzien</c:v>
                </c:pt>
                <c:pt idx="1">
                  <c:v>dubbelzien bij opzij kijken </c:v>
                </c:pt>
                <c:pt idx="2">
                  <c:v>af en toe dubbelzien bij recht vooruit kijken of lezen</c:v>
                </c:pt>
                <c:pt idx="3">
                  <c:v>continu dubbelzien bij recht vooruit kijken of lezen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0.72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5D-5844-B6E9-763E3AD082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535535574068994"/>
          <c:y val="9.3812031364542109E-2"/>
          <c:w val="0.29679544253225404"/>
          <c:h val="0.57173962094994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64793-7875-1340-B5E2-C3FD3A577F47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64F85-E6C4-254E-B8CC-FC90A2E161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6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64F85-E6C4-254E-B8CC-FC90A2E1618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50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64F85-E6C4-254E-B8CC-FC90A2E1618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1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64F85-E6C4-254E-B8CC-FC90A2E1618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13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EBC4F-CFA3-F1F3-0D18-8A16EDE32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5F062A-B633-7915-8F00-3961F290FD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EA1701E-85AA-0ECE-4689-6E6A7DF1A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CDCA09-52B3-3100-D5E9-BF2031905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64F85-E6C4-254E-B8CC-FC90A2E1618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48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64F85-E6C4-254E-B8CC-FC90A2E1618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16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64F85-E6C4-254E-B8CC-FC90A2E1618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31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47028" y="1626625"/>
            <a:ext cx="12191315" cy="1143000"/>
          </a:xfrm>
        </p:spPr>
        <p:txBody>
          <a:bodyPr/>
          <a:lstStyle>
            <a:lvl1pPr algn="ctr"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pic>
        <p:nvPicPr>
          <p:cNvPr id="1031" name="Picture 7" descr="O:\OZR_Communicatie\Public\_Foto's\Kunst\Foto's kamer Yvonne Koppelman\Opties Toonaangevend\PRECEYES Surgical System; Copyright and courtesy Precey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r="1535" b="2699"/>
          <a:stretch/>
        </p:blipFill>
        <p:spPr bwMode="auto">
          <a:xfrm>
            <a:off x="0" y="2849219"/>
            <a:ext cx="4079776" cy="26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:\OZR_Communicatie\Public\_Foto's\Kunst\Foto's kamer Yvonne Koppelman\Opties Betrokken\20190620_-®RKeus_093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05" t="26363" r="30595" b="25549"/>
          <a:stretch/>
        </p:blipFill>
        <p:spPr bwMode="auto">
          <a:xfrm>
            <a:off x="4079776" y="2849220"/>
            <a:ext cx="4031571" cy="26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OZR_Communicatie\Public\_Foto's\Exterieur\Tuin\20190606_RKeus_6092_sRGB_onlin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1"/>
          <a:stretch/>
        </p:blipFill>
        <p:spPr bwMode="auto">
          <a:xfrm>
            <a:off x="8111347" y="2849221"/>
            <a:ext cx="4080653" cy="26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06533"/>
            <a:ext cx="12192000" cy="1151467"/>
          </a:xfrm>
          <a:prstGeom prst="rect">
            <a:avLst/>
          </a:prstGeom>
        </p:spPr>
        <p:txBody>
          <a:bodyPr/>
          <a:lstStyle>
            <a:lvl1pPr>
              <a:defRPr sz="42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nl-NL" sz="2667" dirty="0">
                <a:solidFill>
                  <a:schemeClr val="bg1"/>
                </a:solidFill>
                <a:latin typeface="MetaPro-Book" pitchFamily="50" charset="0"/>
                <a:cs typeface="Arial" panose="020B0604020202020204" pitchFamily="34" charset="0"/>
              </a:rPr>
              <a:t>Naam presentator</a:t>
            </a:r>
          </a:p>
          <a:p>
            <a:pPr algn="ctr"/>
            <a:r>
              <a:rPr lang="nl-NL" sz="2667" dirty="0">
                <a:solidFill>
                  <a:schemeClr val="bg1"/>
                </a:solidFill>
                <a:latin typeface="MetaPro-Book" pitchFamily="50" charset="0"/>
                <a:cs typeface="Arial" panose="020B0604020202020204" pitchFamily="34" charset="0"/>
              </a:rPr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312946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EC9E4DC-88EA-01AA-DDF1-9D519D28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F448-7108-4141-9E0C-4A93E1AB7A5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0406E11-A08A-3DC6-7030-C7A45B30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91C054-5CF1-A66A-5C4E-0DB22F77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7678-371B-E44E-B044-88331836C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06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ED012-C121-4429-B593-E0AB43BB9F72}" type="datetime1">
              <a:rPr lang="nl-NL" altLang="nl-NL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A44E7-FD8D-4804-8E67-E9ACB18B7EA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0157" y="167764"/>
            <a:ext cx="80645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05831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24417" y="7245351"/>
            <a:ext cx="2117" cy="15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624417" y="7245351"/>
            <a:ext cx="2117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6167" y="7029451"/>
            <a:ext cx="2117" cy="2116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4E44CD-D1C6-478A-9368-D86BA4B6A358}" type="datetime1">
              <a:rPr lang="nl-NL" altLang="nl-NL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212167" y="7029451"/>
            <a:ext cx="2117" cy="2116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84167" y="7029451"/>
            <a:ext cx="2117" cy="2116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37CB1B-3985-433E-A3EC-BEB3016615A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7886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47028" y="1626625"/>
            <a:ext cx="12191315" cy="1143000"/>
          </a:xfrm>
        </p:spPr>
        <p:txBody>
          <a:bodyPr/>
          <a:lstStyle>
            <a:lvl1pPr algn="ctr"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pic>
        <p:nvPicPr>
          <p:cNvPr id="1031" name="Picture 7" descr="O:\OZR_Communicatie\Public\_Foto's\Kunst\Foto's kamer Yvonne Koppelman\Opties Toonaangevend\PRECEYES Surgical System; Copyright and courtesy Precey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r="1535" b="2699"/>
          <a:stretch/>
        </p:blipFill>
        <p:spPr bwMode="auto">
          <a:xfrm>
            <a:off x="0" y="2849219"/>
            <a:ext cx="4079776" cy="26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:\OZR_Communicatie\Public\_Foto's\Kunst\Foto's kamer Yvonne Koppelman\Opties Betrokken\20190620_-®RKeus_093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05" t="26363" r="30595" b="25549"/>
          <a:stretch/>
        </p:blipFill>
        <p:spPr bwMode="auto">
          <a:xfrm>
            <a:off x="4079776" y="2849220"/>
            <a:ext cx="4031571" cy="26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OZR_Communicatie\Public\_Foto's\Exterieur\Tuin\20190606_RKeus_6092_sRGB_onlin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1"/>
          <a:stretch/>
        </p:blipFill>
        <p:spPr bwMode="auto">
          <a:xfrm>
            <a:off x="8111347" y="2849221"/>
            <a:ext cx="4080653" cy="26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06533"/>
            <a:ext cx="12192000" cy="1151467"/>
          </a:xfrm>
          <a:prstGeom prst="rect">
            <a:avLst/>
          </a:prstGeom>
        </p:spPr>
        <p:txBody>
          <a:bodyPr/>
          <a:lstStyle>
            <a:lvl1pPr>
              <a:defRPr sz="42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nl-NL" sz="2667" dirty="0">
                <a:solidFill>
                  <a:schemeClr val="bg1"/>
                </a:solidFill>
                <a:latin typeface="MetaPro-Book" pitchFamily="50" charset="0"/>
                <a:cs typeface="Arial" panose="020B0604020202020204" pitchFamily="34" charset="0"/>
              </a:rPr>
              <a:t>Naam presentator</a:t>
            </a:r>
          </a:p>
          <a:p>
            <a:pPr algn="ctr"/>
            <a:r>
              <a:rPr lang="nl-NL" sz="2667" dirty="0">
                <a:solidFill>
                  <a:schemeClr val="bg1"/>
                </a:solidFill>
                <a:latin typeface="MetaPro-Book" pitchFamily="50" charset="0"/>
                <a:cs typeface="Arial" panose="020B0604020202020204" pitchFamily="34" charset="0"/>
              </a:rPr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2686038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B5E79-1F18-4EED-8053-55451264AD6F}" type="datetime1">
              <a:rPr lang="nl-NL" altLang="nl-NL" smtClean="0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67585-CD15-4779-A634-5EBF1A669CC3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0722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24152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4607A-2331-42D3-8044-E14FDC09873C}" type="datetime1">
              <a:rPr lang="nl-NL" altLang="nl-NL" smtClean="0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  <a:endParaRPr lang="nl-NL" alt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5F8F1-6DD9-43C8-872C-45A7891062B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574725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4607A-2331-42D3-8044-E14FDC09873C}" type="datetime1">
              <a:rPr lang="nl-NL" altLang="nl-NL" smtClean="0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  <a:endParaRPr lang="nl-NL" alt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5F8F1-6DD9-43C8-872C-45A7891062B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809293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4607A-2331-42D3-8044-E14FDC09873C}" type="datetime1">
              <a:rPr lang="nl-NL" altLang="nl-NL" smtClean="0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  <a:endParaRPr lang="nl-NL" alt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5F8F1-6DD9-43C8-872C-45A7891062B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21578247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4607A-2331-42D3-8044-E14FDC09873C}" type="datetime1">
              <a:rPr lang="nl-NL" altLang="nl-NL" smtClean="0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  <a:endParaRPr lang="nl-NL" alt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5F8F1-6DD9-43C8-872C-45A7891062B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4440909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8B07-0FA8-45FD-F4B8-4D5F2880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CE6BC-2248-B980-CB61-1ED832684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66B12-B932-7F13-2F4D-FA185416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E7A5-EC1C-284C-9D32-FEF4D50FDB79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DB76A-4334-EEA8-5E86-18AE7BD3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C6C16-4153-2700-F5E9-0DA1A301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7F5A-9044-4640-BC0C-0FC5489D51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824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F448-7108-4141-9E0C-4A93E1AB7A5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7678-371B-E44E-B044-88331836C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138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4607A-2331-42D3-8044-E14FDC09873C}" type="datetime1">
              <a:rPr lang="nl-NL" altLang="nl-NL" smtClean="0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  <a:endParaRPr lang="nl-NL" alt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5F8F1-6DD9-43C8-872C-45A7891062B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5084708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4607A-2331-42D3-8044-E14FDC09873C}" type="datetime1">
              <a:rPr lang="nl-NL" altLang="nl-NL" smtClean="0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  <a:endParaRPr lang="nl-NL" alt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5F8F1-6DD9-43C8-872C-45A7891062B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36343262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4607A-2331-42D3-8044-E14FDC09873C}" type="datetime1">
              <a:rPr lang="nl-NL" altLang="nl-NL" smtClean="0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  <a:endParaRPr lang="nl-NL" alt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5F8F1-6DD9-43C8-872C-45A7891062B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591675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4607A-2331-42D3-8044-E14FDC09873C}" type="datetime1">
              <a:rPr lang="nl-NL" altLang="nl-NL" smtClean="0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  <a:endParaRPr lang="nl-NL" alt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5F8F1-6DD9-43C8-872C-45A7891062B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775611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70B70-7935-6534-0C38-3375838CA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D1620F-B490-647C-24B6-83C7C8E55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2D2E48-FBB8-CAA8-5B51-35A9410F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E7A5-EC1C-284C-9D32-FEF4D50FDB79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018143-79B5-9D0B-FAB4-6509EFDE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DDF5B6-9F8E-90FE-AE9E-3C148179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7F5A-9044-4640-BC0C-0FC5489D51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20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5E79-1F18-4EED-8053-55451264AD6F}" type="datetime1">
              <a:rPr lang="nl-NL" altLang="nl-NL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7585-CD15-4779-A634-5EBF1A669CC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586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ED012-C121-4429-B593-E0AB43BB9F72}" type="datetime1">
              <a:rPr lang="nl-NL" altLang="nl-NL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A44E7-FD8D-4804-8E67-E9ACB18B7EA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0157" y="167764"/>
            <a:ext cx="80645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80835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200158" y="1844677"/>
            <a:ext cx="5024967" cy="41052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28317" y="1844677"/>
            <a:ext cx="5027083" cy="41052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A492-6DE2-4938-BAEF-0FDBA360BCCB}" type="datetime1">
              <a:rPr lang="nl-NL" altLang="nl-NL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8B32-20CE-4C90-A26C-FB99D0F5373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0157" y="167764"/>
            <a:ext cx="80645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66662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8B07-0FA8-45FD-F4B8-4D5F2880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CE6BC-2248-B980-CB61-1ED832684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66B12-B932-7F13-2F4D-FA185416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94E2-F734-496F-8B3D-B7190F4F326A}" type="datetimeFigureOut">
              <a:rPr lang="en-NL" smtClean="0"/>
              <a:t>05/18/2026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DB76A-4334-EEA8-5E86-18AE7BD3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C6C16-4153-2700-F5E9-0DA1A301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8989-602F-4D6A-A09D-6F1B861BBD84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3792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47028" y="1626625"/>
            <a:ext cx="12191315" cy="1143000"/>
          </a:xfrm>
        </p:spPr>
        <p:txBody>
          <a:bodyPr/>
          <a:lstStyle>
            <a:lvl1pPr algn="ctr"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pic>
        <p:nvPicPr>
          <p:cNvPr id="1031" name="Picture 7" descr="O:\OZR_Communicatie\Public\_Foto's\Kunst\Foto's kamer Yvonne Koppelman\Opties Toonaangevend\PRECEYES Surgical System; Copyright and courtesy Precey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r="1535" b="2699"/>
          <a:stretch/>
        </p:blipFill>
        <p:spPr bwMode="auto">
          <a:xfrm>
            <a:off x="0" y="2849219"/>
            <a:ext cx="4079776" cy="26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:\OZR_Communicatie\Public\_Foto's\Kunst\Foto's kamer Yvonne Koppelman\Opties Betrokken\20190620_-®RKeus_093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05" t="26363" r="30595" b="25549"/>
          <a:stretch/>
        </p:blipFill>
        <p:spPr bwMode="auto">
          <a:xfrm>
            <a:off x="4079776" y="2849220"/>
            <a:ext cx="4031571" cy="26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OZR_Communicatie\Public\_Foto's\Exterieur\Tuin\20190606_RKeus_6092_sRGB_onlin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1"/>
          <a:stretch/>
        </p:blipFill>
        <p:spPr bwMode="auto">
          <a:xfrm>
            <a:off x="8111347" y="2849221"/>
            <a:ext cx="4080653" cy="26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06533"/>
            <a:ext cx="12192000" cy="1151467"/>
          </a:xfrm>
          <a:prstGeom prst="rect">
            <a:avLst/>
          </a:prstGeom>
        </p:spPr>
        <p:txBody>
          <a:bodyPr/>
          <a:lstStyle>
            <a:lvl1pPr>
              <a:defRPr sz="42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nl-NL" sz="2667" dirty="0">
                <a:solidFill>
                  <a:schemeClr val="bg1"/>
                </a:solidFill>
                <a:latin typeface="MetaPro-Book" pitchFamily="50" charset="0"/>
                <a:cs typeface="Arial" panose="020B0604020202020204" pitchFamily="34" charset="0"/>
              </a:rPr>
              <a:t>Naam presentator</a:t>
            </a:r>
          </a:p>
          <a:p>
            <a:pPr algn="ctr"/>
            <a:r>
              <a:rPr lang="nl-NL" sz="2667" dirty="0">
                <a:solidFill>
                  <a:schemeClr val="bg1"/>
                </a:solidFill>
                <a:latin typeface="MetaPro-Book" pitchFamily="50" charset="0"/>
                <a:cs typeface="Arial" panose="020B0604020202020204" pitchFamily="34" charset="0"/>
              </a:rPr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136467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EC9E4DC-88EA-01AA-DDF1-9D519D28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F448-7108-4141-9E0C-4A93E1AB7A5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0406E11-A08A-3DC6-7030-C7A45B30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91C054-5CF1-A66A-5C4E-0DB22F77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7678-371B-E44E-B044-88331836C8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82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8033" y="3141133"/>
            <a:ext cx="10255251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" name="Rechthoek 1"/>
          <p:cNvSpPr/>
          <p:nvPr/>
        </p:nvSpPr>
        <p:spPr>
          <a:xfrm>
            <a:off x="0" y="1559984"/>
            <a:ext cx="12192000" cy="5298016"/>
          </a:xfrm>
          <a:prstGeom prst="rect">
            <a:avLst/>
          </a:prstGeom>
          <a:solidFill>
            <a:srgbClr val="00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4" name="Picture 3" descr="O:\OZR_Communicatie\Public\Huisstijl Het Oogziekenhuis\Logo\Logo Het Oogziekenhuis Rotterdam NIEUW\Standaard\Logo Het Oogziekenhuis Rotterdam_ RGB (beeldscherm)_v10-201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224" y="52168"/>
            <a:ext cx="3983765" cy="145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0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Kontrapunk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Kontrapunk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Kontrapunk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Kontrapunkt" pitchFamily="2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Kontrapunkt" pitchFamily="2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Kontrapunkt" pitchFamily="2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Kontrapunkt" pitchFamily="2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bg1"/>
          </a:solidFill>
          <a:latin typeface="Kontrapunkt" pitchFamily="2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4267">
          <a:solidFill>
            <a:schemeClr val="bg1"/>
          </a:solidFill>
          <a:latin typeface="+mn-lt"/>
          <a:ea typeface="+mn-ea"/>
          <a:cs typeface="+mn-cs"/>
        </a:defRPr>
      </a:lvl1pPr>
      <a:lvl2pPr marL="1331351" indent="-380990" algn="l" rtl="0" eaLnBrk="1" fontAlgn="base" hangingPunct="1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Arial" charset="0"/>
        </a:defRPr>
      </a:lvl2pPr>
      <a:lvl3pPr marL="1875320" indent="-3047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3pPr>
      <a:lvl4pPr marL="2419290" indent="-304792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Arial" charset="0"/>
        </a:defRPr>
      </a:lvl4pPr>
      <a:lvl5pPr marL="2963259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charset="0"/>
        </a:defRPr>
      </a:lvl5pPr>
      <a:lvl6pPr marL="3572844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charset="0"/>
        </a:defRPr>
      </a:lvl6pPr>
      <a:lvl7pPr marL="4182429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charset="0"/>
        </a:defRPr>
      </a:lvl7pPr>
      <a:lvl8pPr marL="4792014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charset="0"/>
        </a:defRPr>
      </a:lvl8pPr>
      <a:lvl9pPr marL="5401598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Arial" charset="0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312153"/>
            <a:ext cx="12201195" cy="548683"/>
          </a:xfrm>
          <a:prstGeom prst="rect">
            <a:avLst/>
          </a:prstGeom>
          <a:solidFill>
            <a:srgbClr val="00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0157" y="167764"/>
            <a:ext cx="80645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het opmaakprofiel te bewerken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7" y="1845737"/>
            <a:ext cx="10255249" cy="41042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opmaakprofielen van de </a:t>
            </a:r>
            <a:r>
              <a:rPr lang="nl-NL" altLang="nl-NL" dirty="0" err="1"/>
              <a:t>modeltekst</a:t>
            </a:r>
            <a:r>
              <a:rPr lang="nl-NL" altLang="nl-NL" dirty="0"/>
              <a:t>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00151" y="6237821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867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54607A-2331-42D3-8044-E14FDC09873C}" type="datetime1">
              <a:rPr lang="nl-NL" altLang="nl-NL" smtClean="0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8"/>
            <a:ext cx="7595029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867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  <a:endParaRPr lang="nl-NL" altLang="nl-NL" dirty="0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9184" y="6237821"/>
            <a:ext cx="768349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867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95F8F1-6DD9-43C8-872C-45A7891062B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12" name="Picture 2" descr="O:\OZR_Communicatie\Public\Huisstijl Het Oogziekenhuis\Logo\Logo Het Oogziekenhuis Rotterdam NIEUW\Oogje\Oogje_RGB (beeldscherm)_v10-201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8502" y="260649"/>
            <a:ext cx="1270381" cy="10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Rechte verbindingslijn 13"/>
          <p:cNvCxnSpPr/>
          <p:nvPr/>
        </p:nvCxnSpPr>
        <p:spPr>
          <a:xfrm>
            <a:off x="0" y="1508787"/>
            <a:ext cx="12192000" cy="0"/>
          </a:xfrm>
          <a:prstGeom prst="line">
            <a:avLst/>
          </a:prstGeom>
          <a:ln w="25400" cmpd="sng">
            <a:solidFill>
              <a:srgbClr val="7DB9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53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7" r:id="rId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0">
          <a:solidFill>
            <a:srgbClr val="7DB90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DB90F"/>
          </a:solidFill>
          <a:latin typeface="Kontrapunk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DB90F"/>
          </a:solidFill>
          <a:latin typeface="Kontrapunk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DB90F"/>
          </a:solidFill>
          <a:latin typeface="Kontrapunk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DB90F"/>
          </a:solidFill>
          <a:latin typeface="Kontrapunkt" pitchFamily="2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DB90F"/>
          </a:solidFill>
          <a:latin typeface="Kontrapunkt" pitchFamily="2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DB90F"/>
          </a:solidFill>
          <a:latin typeface="Kontrapunkt" pitchFamily="2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DB90F"/>
          </a:solidFill>
          <a:latin typeface="Kontrapunkt" pitchFamily="2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DB90F"/>
          </a:solidFill>
          <a:latin typeface="Kontrapunkt" pitchFamily="2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MetaPro-Bold" pitchFamily="50" charset="0"/>
        <a:defRPr sz="2667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1358" indent="4233" algn="l" rtl="0" eaLnBrk="1" fontAlgn="base" hangingPunct="1">
        <a:spcBef>
          <a:spcPct val="20000"/>
        </a:spcBef>
        <a:spcAft>
          <a:spcPct val="0"/>
        </a:spcAft>
        <a:buFont typeface="MetaPro-Bold" pitchFamily="50" charset="0"/>
        <a:defRPr sz="2667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721766" algn="l" rtl="0" eaLnBrk="1" fontAlgn="base" hangingPunct="1">
        <a:spcBef>
          <a:spcPct val="20000"/>
        </a:spcBef>
        <a:spcAft>
          <a:spcPct val="0"/>
        </a:spcAft>
        <a:buFont typeface="MetaPro-Bold" pitchFamily="50" charset="0"/>
        <a:defRPr sz="2667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077357" algn="l" rtl="0" eaLnBrk="1" fontAlgn="base" hangingPunct="1">
        <a:spcBef>
          <a:spcPct val="20000"/>
        </a:spcBef>
        <a:spcAft>
          <a:spcPct val="0"/>
        </a:spcAft>
        <a:buFont typeface="MetaPro-Bold" pitchFamily="50" charset="0"/>
        <a:defRPr sz="2667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432948" algn="l" rtl="0" eaLnBrk="1" fontAlgn="base" hangingPunct="1">
        <a:spcBef>
          <a:spcPct val="20000"/>
        </a:spcBef>
        <a:spcAft>
          <a:spcPct val="0"/>
        </a:spcAft>
        <a:buFont typeface="MetaPro-Bold" pitchFamily="50" charset="0"/>
        <a:defRPr sz="2667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042533" algn="l" rtl="0" eaLnBrk="1" fontAlgn="base" hangingPunct="1">
        <a:spcBef>
          <a:spcPct val="20000"/>
        </a:spcBef>
        <a:spcAft>
          <a:spcPct val="0"/>
        </a:spcAft>
        <a:buFont typeface="MetaPro-Bold" pitchFamily="50" charset="0"/>
        <a:defRPr sz="2667">
          <a:solidFill>
            <a:schemeClr val="tx1"/>
          </a:solidFill>
          <a:latin typeface="+mn-lt"/>
        </a:defRPr>
      </a:lvl6pPr>
      <a:lvl7pPr marL="2652118" algn="l" rtl="0" eaLnBrk="1" fontAlgn="base" hangingPunct="1">
        <a:spcBef>
          <a:spcPct val="20000"/>
        </a:spcBef>
        <a:spcAft>
          <a:spcPct val="0"/>
        </a:spcAft>
        <a:buFont typeface="MetaPro-Bold" pitchFamily="50" charset="0"/>
        <a:defRPr sz="2667">
          <a:solidFill>
            <a:schemeClr val="tx1"/>
          </a:solidFill>
          <a:latin typeface="+mn-lt"/>
        </a:defRPr>
      </a:lvl7pPr>
      <a:lvl8pPr marL="3261702" algn="l" rtl="0" eaLnBrk="1" fontAlgn="base" hangingPunct="1">
        <a:spcBef>
          <a:spcPct val="20000"/>
        </a:spcBef>
        <a:spcAft>
          <a:spcPct val="0"/>
        </a:spcAft>
        <a:buFont typeface="MetaPro-Bold" pitchFamily="50" charset="0"/>
        <a:defRPr sz="2667">
          <a:solidFill>
            <a:schemeClr val="tx1"/>
          </a:solidFill>
          <a:latin typeface="+mn-lt"/>
        </a:defRPr>
      </a:lvl8pPr>
      <a:lvl9pPr marL="3871287" algn="l" rtl="0" eaLnBrk="1" fontAlgn="base" hangingPunct="1">
        <a:spcBef>
          <a:spcPct val="20000"/>
        </a:spcBef>
        <a:spcAft>
          <a:spcPct val="0"/>
        </a:spcAft>
        <a:buFont typeface="MetaPro-Bold" pitchFamily="50" charset="0"/>
        <a:defRPr sz="26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02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OZR_Communicatie\Public\Huisstijl Het Oogziekenhuis\Logo\Logo Het Oogziekenhuis Rotterdam NIEUW\Oogje\Oogje_RGB (beeldscherm)_v10-201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756" y="1598260"/>
            <a:ext cx="4569397" cy="36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8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auguin Clovis Endormi website klein">
            <a:extLst>
              <a:ext uri="{FF2B5EF4-FFF2-40B4-BE49-F238E27FC236}">
                <a16:creationId xmlns:a16="http://schemas.microsoft.com/office/drawing/2014/main" id="{3D5DC773-1D58-9290-74CD-4204B4F4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11608"/>
            <a:ext cx="12192000" cy="996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FFAC35D-5CE5-ABBF-FD57-B8F85B35A4EC}"/>
              </a:ext>
            </a:extLst>
          </p:cNvPr>
          <p:cNvSpPr txBox="1"/>
          <p:nvPr/>
        </p:nvSpPr>
        <p:spPr>
          <a:xfrm>
            <a:off x="6415249" y="6519446"/>
            <a:ext cx="660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Paul </a:t>
            </a:r>
            <a:r>
              <a:rPr lang="nl-NL" sz="1600" dirty="0" err="1">
                <a:solidFill>
                  <a:schemeClr val="bg1"/>
                </a:solidFill>
              </a:rPr>
              <a:t>Gaugin</a:t>
            </a:r>
            <a:r>
              <a:rPr lang="nl-NL" sz="1600" dirty="0">
                <a:solidFill>
                  <a:schemeClr val="bg1"/>
                </a:solidFill>
              </a:rPr>
              <a:t> ca 1884 Van Gogh museum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00B1348-7ED8-32D5-129D-1D92A401A18A}"/>
              </a:ext>
            </a:extLst>
          </p:cNvPr>
          <p:cNvSpPr txBox="1"/>
          <p:nvPr/>
        </p:nvSpPr>
        <p:spPr>
          <a:xfrm>
            <a:off x="1812109" y="6230477"/>
            <a:ext cx="575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P. Bonnemaijer</a:t>
            </a:r>
            <a:endParaRPr lang="nl-N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A721C3D-B1C2-038D-F946-FA2010CA5D21}"/>
              </a:ext>
            </a:extLst>
          </p:cNvPr>
          <p:cNvSpPr txBox="1"/>
          <p:nvPr/>
        </p:nvSpPr>
        <p:spPr>
          <a:xfrm>
            <a:off x="5227605" y="2248786"/>
            <a:ext cx="6107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Herstel </a:t>
            </a:r>
            <a: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nazorg </a:t>
            </a:r>
            <a:r>
              <a:rPr lang="nl-N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glaucoomdrainage chirurgie</a:t>
            </a:r>
          </a:p>
        </p:txBody>
      </p:sp>
    </p:spTree>
    <p:extLst>
      <p:ext uri="{BB962C8B-B14F-4D97-AF65-F5344CB8AC3E}">
        <p14:creationId xmlns:p14="http://schemas.microsoft.com/office/powerpoint/2010/main" val="310003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F4102-2C08-8977-EEE5-66288CBD1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9DA6E16-CC48-8067-2480-94C39E80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7" y="167764"/>
            <a:ext cx="9068450" cy="1143000"/>
          </a:xfrm>
        </p:spPr>
        <p:txBody>
          <a:bodyPr/>
          <a:lstStyle/>
          <a:p>
            <a:r>
              <a:rPr lang="nl-NL" dirty="0"/>
              <a:t>Paul glaucoom implant met stent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E520DF8-6496-B97C-FA34-E95D80819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890"/>
          <a:stretch>
            <a:fillRect/>
          </a:stretch>
        </p:blipFill>
        <p:spPr bwMode="auto">
          <a:xfrm rot="5400000">
            <a:off x="-533580" y="2985281"/>
            <a:ext cx="322159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88C567C-5D59-CA03-0481-622FD4825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" t="50496" r="50123" b="52"/>
          <a:stretch>
            <a:fillRect/>
          </a:stretch>
        </p:blipFill>
        <p:spPr bwMode="auto">
          <a:xfrm>
            <a:off x="6374837" y="2455767"/>
            <a:ext cx="3995738" cy="33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ijdelijke aanduiding voor inhoud 13" descr="Afbeelding met cirkel, kunst&#10;&#10;Door AI gegenereerde inhoud is mogelijk onjuist.">
            <a:extLst>
              <a:ext uri="{FF2B5EF4-FFF2-40B4-BE49-F238E27FC236}">
                <a16:creationId xmlns:a16="http://schemas.microsoft.com/office/drawing/2014/main" id="{A5D8451A-539E-08B4-7E5F-5F0ABF7BB1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68" t="10222" r="6660" b="7575"/>
          <a:stretch/>
        </p:blipFill>
        <p:spPr>
          <a:xfrm>
            <a:off x="2031368" y="1818204"/>
            <a:ext cx="5400600" cy="3888432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08BBBB4-DC1E-3EAE-09CB-6744B3F70E4C}"/>
              </a:ext>
            </a:extLst>
          </p:cNvPr>
          <p:cNvCxnSpPr/>
          <p:nvPr/>
        </p:nvCxnSpPr>
        <p:spPr>
          <a:xfrm>
            <a:off x="4047364" y="2519901"/>
            <a:ext cx="1728192" cy="0"/>
          </a:xfrm>
          <a:prstGeom prst="line">
            <a:avLst/>
          </a:prstGeom>
          <a:ln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E1BA629-D25F-1943-F140-0B925D60075C}"/>
              </a:ext>
            </a:extLst>
          </p:cNvPr>
          <p:cNvCxnSpPr>
            <a:cxnSpLocks/>
          </p:cNvCxnSpPr>
          <p:nvPr/>
        </p:nvCxnSpPr>
        <p:spPr>
          <a:xfrm>
            <a:off x="5775556" y="2519901"/>
            <a:ext cx="0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70B5814-3299-0189-BF7A-5195C7ED7A32}"/>
              </a:ext>
            </a:extLst>
          </p:cNvPr>
          <p:cNvCxnSpPr/>
          <p:nvPr/>
        </p:nvCxnSpPr>
        <p:spPr>
          <a:xfrm>
            <a:off x="4623428" y="3600021"/>
            <a:ext cx="1152128" cy="0"/>
          </a:xfrm>
          <a:prstGeom prst="line">
            <a:avLst/>
          </a:prstGeom>
          <a:ln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E58CA242-7DAF-2979-59A9-4FAC4E8CFBB0}"/>
              </a:ext>
            </a:extLst>
          </p:cNvPr>
          <p:cNvSpPr txBox="1"/>
          <p:nvPr/>
        </p:nvSpPr>
        <p:spPr>
          <a:xfrm>
            <a:off x="5830579" y="2807933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stent</a:t>
            </a:r>
          </a:p>
        </p:txBody>
      </p:sp>
    </p:spTree>
    <p:extLst>
      <p:ext uri="{BB962C8B-B14F-4D97-AF65-F5344CB8AC3E}">
        <p14:creationId xmlns:p14="http://schemas.microsoft.com/office/powerpoint/2010/main" val="175773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602B0-B20D-4E68-B91B-30884A9C4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9832F5D-EBD4-25CF-32BA-1DB645C4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7" y="1845737"/>
            <a:ext cx="10623981" cy="4104217"/>
          </a:xfrm>
        </p:spPr>
        <p:txBody>
          <a:bodyPr/>
          <a:lstStyle/>
          <a:p>
            <a:r>
              <a:rPr lang="nl-NL" dirty="0"/>
              <a:t>Wondgenezing is belangrijk, daarom onstekingsremmers (steroïden)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DC57B9E-7B62-51CB-3D31-F8EBC22A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Herstel na operatie</a:t>
            </a:r>
          </a:p>
        </p:txBody>
      </p:sp>
      <p:pic>
        <p:nvPicPr>
          <p:cNvPr id="13316" name="Picture 4" descr="24-Month outcome | OPTH | Dove Medical Press">
            <a:extLst>
              <a:ext uri="{FF2B5EF4-FFF2-40B4-BE49-F238E27FC236}">
                <a16:creationId xmlns:a16="http://schemas.microsoft.com/office/drawing/2014/main" id="{4D2953B9-E91B-2F1F-53B5-703DD0268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01"/>
          <a:stretch>
            <a:fillRect/>
          </a:stretch>
        </p:blipFill>
        <p:spPr bwMode="auto">
          <a:xfrm>
            <a:off x="1337327" y="3019134"/>
            <a:ext cx="4159231" cy="31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Management of a recurrent encapsulated bleb with a cost-effective  non-valved glaucoma drainage device | BMJ Case Reports">
            <a:extLst>
              <a:ext uri="{FF2B5EF4-FFF2-40B4-BE49-F238E27FC236}">
                <a16:creationId xmlns:a16="http://schemas.microsoft.com/office/drawing/2014/main" id="{D5A844F8-6FBA-2490-63A3-7877E6CDD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325" y="3019134"/>
            <a:ext cx="4213518" cy="30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5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3E2E268-9277-B1D3-E1B1-AF80B9A2B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Schommelingen in de oogdruk</a:t>
            </a:r>
          </a:p>
          <a:p>
            <a:pPr marL="514350" indent="-514350">
              <a:buAutoNum type="arabicPeriod"/>
            </a:pPr>
            <a:r>
              <a:rPr lang="nl-NL" dirty="0"/>
              <a:t>Wazig zicht, veelal tijdelijk</a:t>
            </a:r>
          </a:p>
          <a:p>
            <a:pPr marL="514350" indent="-514350">
              <a:buAutoNum type="arabicPeriod"/>
            </a:pPr>
            <a:r>
              <a:rPr lang="nl-NL" dirty="0"/>
              <a:t>Irritatie en beurs gevoel, veelal tijdelijk</a:t>
            </a:r>
          </a:p>
          <a:p>
            <a:pPr marL="514350" indent="-514350">
              <a:buAutoNum type="arabicPeriod"/>
            </a:pPr>
            <a:r>
              <a:rPr lang="nl-NL" dirty="0"/>
              <a:t>Kans op dubbelzien</a:t>
            </a:r>
          </a:p>
          <a:p>
            <a:pPr marL="514350" indent="-514350">
              <a:buAutoNum type="arabicPeriod"/>
            </a:pPr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09180ED-F651-9E52-8BFA-9A46B269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te verwachten na de operatie </a:t>
            </a:r>
          </a:p>
        </p:txBody>
      </p:sp>
    </p:spTree>
    <p:extLst>
      <p:ext uri="{BB962C8B-B14F-4D97-AF65-F5344CB8AC3E}">
        <p14:creationId xmlns:p14="http://schemas.microsoft.com/office/powerpoint/2010/main" val="303765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7EBED1A-0749-C57E-F92A-036B5D56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Schommeling in oogdruk</a:t>
            </a:r>
          </a:p>
        </p:txBody>
      </p:sp>
      <p:pic>
        <p:nvPicPr>
          <p:cNvPr id="7" name="Main graphic">
            <a:extLst>
              <a:ext uri="{FF2B5EF4-FFF2-40B4-BE49-F238E27FC236}">
                <a16:creationId xmlns:a16="http://schemas.microsoft.com/office/drawing/2014/main" id="{7F4276BE-F3A8-B080-6569-8B5B6CA6786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00150" y="1764304"/>
            <a:ext cx="5463539" cy="4019275"/>
          </a:xfrm>
          <a:prstGeom prst="rect">
            <a:avLst/>
          </a:prstGeom>
          <a:ln>
            <a:noFill/>
          </a:ln>
        </p:spPr>
      </p:pic>
      <p:pic>
        <p:nvPicPr>
          <p:cNvPr id="8" name="Picture 2" descr="Yoyo GIFs | Tenor">
            <a:extLst>
              <a:ext uri="{FF2B5EF4-FFF2-40B4-BE49-F238E27FC236}">
                <a16:creationId xmlns:a16="http://schemas.microsoft.com/office/drawing/2014/main" id="{8A7E83C4-E874-02E8-FF98-9A17998B5C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156" y="1993544"/>
            <a:ext cx="2425693" cy="321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1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7BD130-9195-F2D4-0FB9-0865426CE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Bloed in oog</a:t>
            </a:r>
          </a:p>
          <a:p>
            <a:pPr marL="514350" indent="-514350">
              <a:buAutoNum type="arabicPeriod"/>
            </a:pPr>
            <a:r>
              <a:rPr lang="nl-NL" dirty="0"/>
              <a:t>Te lage oogdruk</a:t>
            </a:r>
          </a:p>
          <a:p>
            <a:pPr marL="514350" indent="-514350">
              <a:buAutoNum type="arabicPeriod"/>
            </a:pPr>
            <a:r>
              <a:rPr lang="nl-NL" dirty="0"/>
              <a:t>Vocht in netvlies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A92584B-6781-633A-1B16-5D22A0CE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Wazig zicht </a:t>
            </a:r>
          </a:p>
        </p:txBody>
      </p:sp>
      <p:pic>
        <p:nvPicPr>
          <p:cNvPr id="10242" name="Picture 2" descr="A Bloody Mess">
            <a:extLst>
              <a:ext uri="{FF2B5EF4-FFF2-40B4-BE49-F238E27FC236}">
                <a16:creationId xmlns:a16="http://schemas.microsoft.com/office/drawing/2014/main" id="{545EEAFB-27D9-19F6-9F24-AEE2441A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407" y="1557870"/>
            <a:ext cx="3309049" cy="283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oo Much of a Good Thing">
            <a:extLst>
              <a:ext uri="{FF2B5EF4-FFF2-40B4-BE49-F238E27FC236}">
                <a16:creationId xmlns:a16="http://schemas.microsoft.com/office/drawing/2014/main" id="{CD9D0993-9D13-55A4-4533-A241C1C4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301" y="2974556"/>
            <a:ext cx="347472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ystoid Macular Edema, What is Cystoid Macular Edema">
            <a:extLst>
              <a:ext uri="{FF2B5EF4-FFF2-40B4-BE49-F238E27FC236}">
                <a16:creationId xmlns:a16="http://schemas.microsoft.com/office/drawing/2014/main" id="{2D324CD7-0AD3-107A-2F19-182A7F573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606" y="4300047"/>
            <a:ext cx="6163601" cy="200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DC7EA-1046-9245-6861-468C161EC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A357F5D-8578-C196-959E-B535E88D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Dubbelzien</a:t>
            </a:r>
          </a:p>
        </p:txBody>
      </p:sp>
      <p:pic>
        <p:nvPicPr>
          <p:cNvPr id="9220" name="Picture 4" descr="Orbit (anatomy) - Wikipedia">
            <a:extLst>
              <a:ext uri="{FF2B5EF4-FFF2-40B4-BE49-F238E27FC236}">
                <a16:creationId xmlns:a16="http://schemas.microsoft.com/office/drawing/2014/main" id="{F1021A77-70EC-DFEE-1A30-37DBCED78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533" y="2137409"/>
            <a:ext cx="4984483" cy="32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laucoma Drainage Implants | Ento Key">
            <a:extLst>
              <a:ext uri="{FF2B5EF4-FFF2-40B4-BE49-F238E27FC236}">
                <a16:creationId xmlns:a16="http://schemas.microsoft.com/office/drawing/2014/main" id="{A0A85024-083D-FDCA-9965-AA57E725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9" b="92405" l="498" r="98507">
                        <a14:foregroundMark x1="38060" y1="6751" x2="67413" y2="7595"/>
                        <a14:foregroundMark x1="67413" y1="7595" x2="48507" y2="1688"/>
                        <a14:foregroundMark x1="48507" y1="1688" x2="39055" y2="4219"/>
                        <a14:foregroundMark x1="39055" y1="4219" x2="59453" y2="6329"/>
                        <a14:foregroundMark x1="59453" y1="6329" x2="59453" y2="6329"/>
                        <a14:foregroundMark x1="7463" y1="47257" x2="5224" y2="64135"/>
                        <a14:foregroundMark x1="5224" y1="64135" x2="7711" y2="57806"/>
                        <a14:foregroundMark x1="498" y1="67089" x2="995" y2="63713"/>
                        <a14:foregroundMark x1="90299" y1="31224" x2="95771" y2="38819"/>
                        <a14:foregroundMark x1="78607" y1="92827" x2="78607" y2="92827"/>
                        <a14:foregroundMark x1="98507" y1="41350" x2="98507" y2="41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07236">
            <a:off x="2253973" y="2779759"/>
            <a:ext cx="1154557" cy="68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A14738-F511-6007-332D-0CB6B2975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561" y="1836817"/>
            <a:ext cx="4075906" cy="4075906"/>
          </a:xfrm>
          <a:prstGeom prst="rect">
            <a:avLst/>
          </a:prstGeom>
        </p:spPr>
      </p:pic>
      <p:sp>
        <p:nvSpPr>
          <p:cNvPr id="2" name="Maan 1">
            <a:extLst>
              <a:ext uri="{FF2B5EF4-FFF2-40B4-BE49-F238E27FC236}">
                <a16:creationId xmlns:a16="http://schemas.microsoft.com/office/drawing/2014/main" id="{4BEDA0C3-6528-C723-6F2C-0A0EC14CC468}"/>
              </a:ext>
            </a:extLst>
          </p:cNvPr>
          <p:cNvSpPr/>
          <p:nvPr/>
        </p:nvSpPr>
        <p:spPr>
          <a:xfrm rot="2809380">
            <a:off x="2394055" y="2422561"/>
            <a:ext cx="590289" cy="1091044"/>
          </a:xfrm>
          <a:prstGeom prst="moon">
            <a:avLst>
              <a:gd name="adj" fmla="val 8750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Garage Full Of Stuff Images – Browse 679 Stock Photos, Vectors, and Video |  Adobe Stock">
            <a:extLst>
              <a:ext uri="{FF2B5EF4-FFF2-40B4-BE49-F238E27FC236}">
                <a16:creationId xmlns:a16="http://schemas.microsoft.com/office/drawing/2014/main" id="{38F9F62A-A82C-8E38-A2CB-0C7F5383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12" y="1982869"/>
            <a:ext cx="6389975" cy="357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7A49DF3-0CCA-563B-6FB3-3F31FA61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Dubbelzien 1 jaar na operatie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2BAAF16-52DE-0380-816D-CAD4190A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18-5-2026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BEBF6A7-D043-C655-1290-F8DABD72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24A077-8EEB-D128-E84F-49F5A9A9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16</a:t>
            </a:fld>
            <a:endParaRPr lang="nl-NL" altLang="nl-NL"/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C4F51C14-BF55-CB9A-01DD-B38005211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1348629"/>
              </p:ext>
            </p:extLst>
          </p:nvPr>
        </p:nvGraphicFramePr>
        <p:xfrm>
          <a:off x="-3247028" y="1222216"/>
          <a:ext cx="14517008" cy="5134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62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20403-F147-4B8A-0DFD-A41347B95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2831432-C6E6-9C84-E374-C6EDEA46A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Afwachten, vaak afname dubbelzien &lt; 1 jaar.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Beoordeling door orthoptist, heeft een prisma zin?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Operatie, kan de dubbelziensklachten verbeteren.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F76A67F-1DF5-83AB-2869-E4E0C4CE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Dubbelzien, behandeling</a:t>
            </a:r>
          </a:p>
        </p:txBody>
      </p:sp>
    </p:spTree>
    <p:extLst>
      <p:ext uri="{BB962C8B-B14F-4D97-AF65-F5344CB8AC3E}">
        <p14:creationId xmlns:p14="http://schemas.microsoft.com/office/powerpoint/2010/main" val="4237626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82DBD1D-B453-432C-4C69-CE018C592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Een glaucoomdrainage implantaat is een effectieve behandeling voor het verlagen van de oogdruk.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Geneest het glaucoom niet, maar stabiliseert het gezichtsveld in de meeste gevallen.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Na de operatie is er vaak een periode van ongemak, en slechter zicht dat zich vaak binnen enkele weken herstelt.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Blijvend dubbelzien komt bij een klein deel van de patiënten voor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0E45CC4-C308-F737-810A-8A989517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Glaucoom drainage implantaat</a:t>
            </a:r>
          </a:p>
        </p:txBody>
      </p:sp>
    </p:spTree>
    <p:extLst>
      <p:ext uri="{BB962C8B-B14F-4D97-AF65-F5344CB8AC3E}">
        <p14:creationId xmlns:p14="http://schemas.microsoft.com/office/powerpoint/2010/main" val="137059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FC2DCF8-8995-DCEB-9F9C-70DDC3DD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Glaucoom, achteruitgang van het gezichtsveld</a:t>
            </a:r>
          </a:p>
        </p:txBody>
      </p:sp>
      <p:sp>
        <p:nvSpPr>
          <p:cNvPr id="7" name="AutoShape 6" descr="Example of progression in case series 31 in which there was agreement among the 3 detection techniques: point criteria progression following European Glaucoma Society guidelines, progression by events (3 contiguous or noncontiguous full-black triangles belonging to the same scotoma), and progression by visual field index trend analysis (rate of progression of –4.4 ± 1.5%/year; slope statistically significant at p&lt;0.1% level).">
            <a:extLst>
              <a:ext uri="{FF2B5EF4-FFF2-40B4-BE49-F238E27FC236}">
                <a16:creationId xmlns:a16="http://schemas.microsoft.com/office/drawing/2014/main" id="{52DEABD7-059A-7A6A-F4BC-B420190E31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441940" cy="344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8719191-D2C0-7897-586F-1F405C1E3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871"/>
          <a:stretch>
            <a:fillRect/>
          </a:stretch>
        </p:blipFill>
        <p:spPr bwMode="auto">
          <a:xfrm>
            <a:off x="253916" y="2145421"/>
            <a:ext cx="11684166" cy="28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D3F5E2D-940C-F9CB-0C09-91A0B6915D50}"/>
              </a:ext>
            </a:extLst>
          </p:cNvPr>
          <p:cNvSpPr txBox="1"/>
          <p:nvPr/>
        </p:nvSpPr>
        <p:spPr>
          <a:xfrm>
            <a:off x="1430215" y="5181598"/>
            <a:ext cx="177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Normaal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CCADE6F-BD67-CA0F-53B1-EE3CD2B86C80}"/>
              </a:ext>
            </a:extLst>
          </p:cNvPr>
          <p:cNvSpPr txBox="1"/>
          <p:nvPr/>
        </p:nvSpPr>
        <p:spPr>
          <a:xfrm>
            <a:off x="5058507" y="5181598"/>
            <a:ext cx="203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Vroeg glaucoom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8A88E1F-D06A-9635-AC52-C9D95FAC1C29}"/>
              </a:ext>
            </a:extLst>
          </p:cNvPr>
          <p:cNvSpPr txBox="1"/>
          <p:nvPr/>
        </p:nvSpPr>
        <p:spPr>
          <a:xfrm>
            <a:off x="8587154" y="5181598"/>
            <a:ext cx="283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Gevorderd glaucoom</a:t>
            </a:r>
          </a:p>
        </p:txBody>
      </p:sp>
    </p:spTree>
    <p:extLst>
      <p:ext uri="{BB962C8B-B14F-4D97-AF65-F5344CB8AC3E}">
        <p14:creationId xmlns:p14="http://schemas.microsoft.com/office/powerpoint/2010/main" val="270134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F2C10C-755A-E7CB-93F3-1F8B02E5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Achteruitgang van het gezichtsveld</a:t>
            </a:r>
          </a:p>
        </p:txBody>
      </p:sp>
      <p:pic>
        <p:nvPicPr>
          <p:cNvPr id="8" name="Picture 2" descr="Figure 1">
            <a:extLst>
              <a:ext uri="{FF2B5EF4-FFF2-40B4-BE49-F238E27FC236}">
                <a16:creationId xmlns:a16="http://schemas.microsoft.com/office/drawing/2014/main" id="{C16CD2C8-B975-66EF-99AD-57B211558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88" r="26008" b="50000"/>
          <a:stretch>
            <a:fillRect/>
          </a:stretch>
        </p:blipFill>
        <p:spPr bwMode="auto">
          <a:xfrm>
            <a:off x="55043" y="3450336"/>
            <a:ext cx="8221114" cy="118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eye drops plastic bottle vector illustration isolated on white  background | Premium Vector">
            <a:extLst>
              <a:ext uri="{FF2B5EF4-FFF2-40B4-BE49-F238E27FC236}">
                <a16:creationId xmlns:a16="http://schemas.microsoft.com/office/drawing/2014/main" id="{CC792E1D-23DC-D92C-D1B0-439EFA16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0857" y="4297455"/>
            <a:ext cx="607456" cy="14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rtoon eye drops plastic bottle vector illustration isolated on white  background | Premium Vector">
            <a:extLst>
              <a:ext uri="{FF2B5EF4-FFF2-40B4-BE49-F238E27FC236}">
                <a16:creationId xmlns:a16="http://schemas.microsoft.com/office/drawing/2014/main" id="{A9EC97F4-56D6-700F-EBD8-D82AFEE29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000" y="4305922"/>
            <a:ext cx="607456" cy="14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artoon eye drops plastic bottle vector illustration isolated on white  background | Premium Vector">
            <a:extLst>
              <a:ext uri="{FF2B5EF4-FFF2-40B4-BE49-F238E27FC236}">
                <a16:creationId xmlns:a16="http://schemas.microsoft.com/office/drawing/2014/main" id="{CD43E03D-E8BA-9F3C-0977-1DEC1E07E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4" y="4305922"/>
            <a:ext cx="607456" cy="14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C1C468B-091E-024F-660C-9C164F472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68" y="4703309"/>
            <a:ext cx="10922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gure 1">
            <a:extLst>
              <a:ext uri="{FF2B5EF4-FFF2-40B4-BE49-F238E27FC236}">
                <a16:creationId xmlns:a16="http://schemas.microsoft.com/office/drawing/2014/main" id="{8CE6C500-99D8-C2FF-1DFB-F5151D93E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259" b="50000"/>
          <a:stretch>
            <a:fillRect/>
          </a:stretch>
        </p:blipFill>
        <p:spPr bwMode="auto">
          <a:xfrm>
            <a:off x="8276157" y="1485411"/>
            <a:ext cx="3676659" cy="458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0D04D-5479-A544-BC56-52D75DC55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FA963E9-B5B3-229E-19F5-DACDFD45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Doel: stabilisatie van het gezichtsveld.</a:t>
            </a:r>
          </a:p>
        </p:txBody>
      </p:sp>
      <p:sp>
        <p:nvSpPr>
          <p:cNvPr id="25" name="Weergave 24">
            <a:extLst>
              <a:ext uri="{FF2B5EF4-FFF2-40B4-BE49-F238E27FC236}">
                <a16:creationId xmlns:a16="http://schemas.microsoft.com/office/drawing/2014/main" id="{41BC78E4-E14C-02FE-D452-0F335A135EE7}"/>
              </a:ext>
            </a:extLst>
          </p:cNvPr>
          <p:cNvSpPr/>
          <p:nvPr/>
        </p:nvSpPr>
        <p:spPr>
          <a:xfrm rot="16200000">
            <a:off x="4460942" y="2530149"/>
            <a:ext cx="3606978" cy="438541"/>
          </a:xfrm>
          <a:prstGeom prst="flowChartDisp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D84886EC-0681-7497-54BC-40AE0887A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289355"/>
              </p:ext>
            </p:extLst>
          </p:nvPr>
        </p:nvGraphicFramePr>
        <p:xfrm>
          <a:off x="2042510" y="1637460"/>
          <a:ext cx="7432040" cy="450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Figure 1">
            <a:extLst>
              <a:ext uri="{FF2B5EF4-FFF2-40B4-BE49-F238E27FC236}">
                <a16:creationId xmlns:a16="http://schemas.microsoft.com/office/drawing/2014/main" id="{15792ED2-9DDB-332B-C7D0-9D4F141DE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63" t="32788" r="72410" b="53836"/>
          <a:stretch>
            <a:fillRect/>
          </a:stretch>
        </p:blipFill>
        <p:spPr bwMode="auto">
          <a:xfrm>
            <a:off x="2869324" y="2392280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gure 1">
            <a:extLst>
              <a:ext uri="{FF2B5EF4-FFF2-40B4-BE49-F238E27FC236}">
                <a16:creationId xmlns:a16="http://schemas.microsoft.com/office/drawing/2014/main" id="{CD4201C8-F67F-68F2-ADC3-94B4A3C8F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14" t="32941" r="63459" b="53683"/>
          <a:stretch>
            <a:fillRect/>
          </a:stretch>
        </p:blipFill>
        <p:spPr bwMode="auto">
          <a:xfrm>
            <a:off x="3915103" y="2747537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igure 1">
            <a:extLst>
              <a:ext uri="{FF2B5EF4-FFF2-40B4-BE49-F238E27FC236}">
                <a16:creationId xmlns:a16="http://schemas.microsoft.com/office/drawing/2014/main" id="{429929D3-09A6-905F-E4FF-15FFE21F7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09" t="32788" r="53464" b="53836"/>
          <a:stretch>
            <a:fillRect/>
          </a:stretch>
        </p:blipFill>
        <p:spPr bwMode="auto">
          <a:xfrm>
            <a:off x="4960883" y="3099377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419DC482-AE1B-B601-AEF2-F2BD1447CE7D}"/>
              </a:ext>
            </a:extLst>
          </p:cNvPr>
          <p:cNvCxnSpPr>
            <a:cxnSpLocks/>
          </p:cNvCxnSpPr>
          <p:nvPr/>
        </p:nvCxnSpPr>
        <p:spPr>
          <a:xfrm>
            <a:off x="3226676" y="1807835"/>
            <a:ext cx="2869324" cy="9397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Figure 1">
            <a:extLst>
              <a:ext uri="{FF2B5EF4-FFF2-40B4-BE49-F238E27FC236}">
                <a16:creationId xmlns:a16="http://schemas.microsoft.com/office/drawing/2014/main" id="{68D2DE42-DFE4-9B76-348F-A946F53B3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17" t="33095" r="44256" b="53529"/>
          <a:stretch>
            <a:fillRect/>
          </a:stretch>
        </p:blipFill>
        <p:spPr bwMode="auto">
          <a:xfrm>
            <a:off x="6481992" y="3462260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gure 1">
            <a:extLst>
              <a:ext uri="{FF2B5EF4-FFF2-40B4-BE49-F238E27FC236}">
                <a16:creationId xmlns:a16="http://schemas.microsoft.com/office/drawing/2014/main" id="{CCA7852D-B171-C624-0332-D773F6EF0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17" t="33095" r="44256" b="53529"/>
          <a:stretch>
            <a:fillRect/>
          </a:stretch>
        </p:blipFill>
        <p:spPr bwMode="auto">
          <a:xfrm>
            <a:off x="7419778" y="3485010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gure 1">
            <a:extLst>
              <a:ext uri="{FF2B5EF4-FFF2-40B4-BE49-F238E27FC236}">
                <a16:creationId xmlns:a16="http://schemas.microsoft.com/office/drawing/2014/main" id="{D056FA11-E655-BB52-27F3-4A2B8B486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17" t="33095" r="44256" b="53529"/>
          <a:stretch>
            <a:fillRect/>
          </a:stretch>
        </p:blipFill>
        <p:spPr bwMode="auto">
          <a:xfrm>
            <a:off x="8373242" y="3599760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794C97E-4EB0-CE05-3317-55D5E68CE7D1}"/>
              </a:ext>
            </a:extLst>
          </p:cNvPr>
          <p:cNvCxnSpPr>
            <a:cxnSpLocks/>
          </p:cNvCxnSpPr>
          <p:nvPr/>
        </p:nvCxnSpPr>
        <p:spPr>
          <a:xfrm>
            <a:off x="6463862" y="3099377"/>
            <a:ext cx="2749375" cy="13492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Glaucoma drainage device implant surgery | Valenia Health Services">
            <a:extLst>
              <a:ext uri="{FF2B5EF4-FFF2-40B4-BE49-F238E27FC236}">
                <a16:creationId xmlns:a16="http://schemas.microsoft.com/office/drawing/2014/main" id="{C588BD81-8C8E-B693-7F69-CFD50C9B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359" y="4552909"/>
            <a:ext cx="1605720" cy="11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Graphic spid="2" grpId="0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03205-F355-C610-F910-6D916CBCC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92B18DA-0623-408B-6B1C-3EAE85DE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Doel: stabilisatie van het gezichtsveld </a:t>
            </a:r>
          </a:p>
        </p:txBody>
      </p:sp>
      <p:sp>
        <p:nvSpPr>
          <p:cNvPr id="25" name="Weergave 24">
            <a:extLst>
              <a:ext uri="{FF2B5EF4-FFF2-40B4-BE49-F238E27FC236}">
                <a16:creationId xmlns:a16="http://schemas.microsoft.com/office/drawing/2014/main" id="{B22618F9-7B32-B116-4444-DD700E525BBC}"/>
              </a:ext>
            </a:extLst>
          </p:cNvPr>
          <p:cNvSpPr/>
          <p:nvPr/>
        </p:nvSpPr>
        <p:spPr>
          <a:xfrm rot="16200000">
            <a:off x="4460942" y="2530149"/>
            <a:ext cx="3606978" cy="438541"/>
          </a:xfrm>
          <a:prstGeom prst="flowChartDisp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63D350FB-5874-1377-C882-38DD6FABAAE1}"/>
              </a:ext>
            </a:extLst>
          </p:cNvPr>
          <p:cNvGraphicFramePr/>
          <p:nvPr/>
        </p:nvGraphicFramePr>
        <p:xfrm>
          <a:off x="2042510" y="1637460"/>
          <a:ext cx="7432040" cy="450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Figure 1">
            <a:extLst>
              <a:ext uri="{FF2B5EF4-FFF2-40B4-BE49-F238E27FC236}">
                <a16:creationId xmlns:a16="http://schemas.microsoft.com/office/drawing/2014/main" id="{06DFB028-856C-599D-5D6D-0F01E9395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63" t="32788" r="72410" b="53836"/>
          <a:stretch>
            <a:fillRect/>
          </a:stretch>
        </p:blipFill>
        <p:spPr bwMode="auto">
          <a:xfrm>
            <a:off x="2869324" y="2392280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gure 1">
            <a:extLst>
              <a:ext uri="{FF2B5EF4-FFF2-40B4-BE49-F238E27FC236}">
                <a16:creationId xmlns:a16="http://schemas.microsoft.com/office/drawing/2014/main" id="{4CDF8A5C-E302-D346-0B45-A9C4894BC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14" t="32941" r="63459" b="53683"/>
          <a:stretch>
            <a:fillRect/>
          </a:stretch>
        </p:blipFill>
        <p:spPr bwMode="auto">
          <a:xfrm>
            <a:off x="3915103" y="2747537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igure 1">
            <a:extLst>
              <a:ext uri="{FF2B5EF4-FFF2-40B4-BE49-F238E27FC236}">
                <a16:creationId xmlns:a16="http://schemas.microsoft.com/office/drawing/2014/main" id="{5F6DE593-29A6-0B4B-6105-F92B0C735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09" t="32788" r="53464" b="53836"/>
          <a:stretch>
            <a:fillRect/>
          </a:stretch>
        </p:blipFill>
        <p:spPr bwMode="auto">
          <a:xfrm>
            <a:off x="4960883" y="3099377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gure 1">
            <a:extLst>
              <a:ext uri="{FF2B5EF4-FFF2-40B4-BE49-F238E27FC236}">
                <a16:creationId xmlns:a16="http://schemas.microsoft.com/office/drawing/2014/main" id="{2889AFD7-6392-1668-E985-B13C3E3E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17" t="33095" r="44256" b="53529"/>
          <a:stretch>
            <a:fillRect/>
          </a:stretch>
        </p:blipFill>
        <p:spPr bwMode="auto">
          <a:xfrm>
            <a:off x="6481992" y="3462260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gure 1">
            <a:extLst>
              <a:ext uri="{FF2B5EF4-FFF2-40B4-BE49-F238E27FC236}">
                <a16:creationId xmlns:a16="http://schemas.microsoft.com/office/drawing/2014/main" id="{0870D9D9-F507-C13D-C694-10CF9790A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17" t="33095" r="44256" b="53529"/>
          <a:stretch>
            <a:fillRect/>
          </a:stretch>
        </p:blipFill>
        <p:spPr bwMode="auto">
          <a:xfrm>
            <a:off x="7419778" y="3485010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gure 1">
            <a:extLst>
              <a:ext uri="{FF2B5EF4-FFF2-40B4-BE49-F238E27FC236}">
                <a16:creationId xmlns:a16="http://schemas.microsoft.com/office/drawing/2014/main" id="{D8363288-2F74-90B2-B6F5-8DFC4C099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17" t="33095" r="44256" b="53529"/>
          <a:stretch>
            <a:fillRect/>
          </a:stretch>
        </p:blipFill>
        <p:spPr bwMode="auto">
          <a:xfrm>
            <a:off x="8373242" y="3599760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Glaucoma drainage device implant surgery | Valenia Health Services">
            <a:extLst>
              <a:ext uri="{FF2B5EF4-FFF2-40B4-BE49-F238E27FC236}">
                <a16:creationId xmlns:a16="http://schemas.microsoft.com/office/drawing/2014/main" id="{3BF68DB5-671C-5A35-7678-AC79573EF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359" y="4552909"/>
            <a:ext cx="1605720" cy="11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ader 3">
            <a:extLst>
              <a:ext uri="{FF2B5EF4-FFF2-40B4-BE49-F238E27FC236}">
                <a16:creationId xmlns:a16="http://schemas.microsoft.com/office/drawing/2014/main" id="{9A06BD1B-2A7A-8438-B949-63955559051E}"/>
              </a:ext>
            </a:extLst>
          </p:cNvPr>
          <p:cNvSpPr/>
          <p:nvPr/>
        </p:nvSpPr>
        <p:spPr>
          <a:xfrm>
            <a:off x="5909910" y="2461011"/>
            <a:ext cx="742502" cy="1490355"/>
          </a:xfrm>
          <a:prstGeom prst="frame">
            <a:avLst>
              <a:gd name="adj1" fmla="val 5395"/>
            </a:avLst>
          </a:prstGeom>
          <a:solidFill>
            <a:srgbClr val="4C7209"/>
          </a:solidFill>
          <a:ln w="6350">
            <a:solidFill>
              <a:srgbClr val="4C72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94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3170C6A-6CA1-8859-6B05-C6C4A94EE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433D0E-FE97-020F-FE24-51611A43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Doel: stabilisatie van het gezichtsveld </a:t>
            </a:r>
          </a:p>
        </p:txBody>
      </p:sp>
      <p:sp>
        <p:nvSpPr>
          <p:cNvPr id="25" name="Weergave 24">
            <a:extLst>
              <a:ext uri="{FF2B5EF4-FFF2-40B4-BE49-F238E27FC236}">
                <a16:creationId xmlns:a16="http://schemas.microsoft.com/office/drawing/2014/main" id="{9C4A6480-400E-3BDA-7435-A288DA6B1089}"/>
              </a:ext>
            </a:extLst>
          </p:cNvPr>
          <p:cNvSpPr/>
          <p:nvPr/>
        </p:nvSpPr>
        <p:spPr>
          <a:xfrm rot="16200000">
            <a:off x="3391075" y="3597871"/>
            <a:ext cx="5746188" cy="438541"/>
          </a:xfrm>
          <a:prstGeom prst="flowChartDisp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3811F0AE-386D-6309-8010-A4CC46E35A5E}"/>
              </a:ext>
            </a:extLst>
          </p:cNvPr>
          <p:cNvGraphicFramePr/>
          <p:nvPr/>
        </p:nvGraphicFramePr>
        <p:xfrm>
          <a:off x="2042510" y="1637460"/>
          <a:ext cx="7432040" cy="450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Figure 1">
            <a:extLst>
              <a:ext uri="{FF2B5EF4-FFF2-40B4-BE49-F238E27FC236}">
                <a16:creationId xmlns:a16="http://schemas.microsoft.com/office/drawing/2014/main" id="{C23B0778-F588-CC56-7152-1A244CD67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63" t="32788" r="72410" b="53836"/>
          <a:stretch>
            <a:fillRect/>
          </a:stretch>
        </p:blipFill>
        <p:spPr bwMode="auto">
          <a:xfrm>
            <a:off x="2869324" y="2392280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gure 1">
            <a:extLst>
              <a:ext uri="{FF2B5EF4-FFF2-40B4-BE49-F238E27FC236}">
                <a16:creationId xmlns:a16="http://schemas.microsoft.com/office/drawing/2014/main" id="{46672238-FDF5-9CF1-0163-947EA1E90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14" t="32941" r="63459" b="53683"/>
          <a:stretch>
            <a:fillRect/>
          </a:stretch>
        </p:blipFill>
        <p:spPr bwMode="auto">
          <a:xfrm>
            <a:off x="3915103" y="2747537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igure 1">
            <a:extLst>
              <a:ext uri="{FF2B5EF4-FFF2-40B4-BE49-F238E27FC236}">
                <a16:creationId xmlns:a16="http://schemas.microsoft.com/office/drawing/2014/main" id="{959E4315-C523-61B2-87E1-80F3DAED0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09" t="32788" r="53464" b="53836"/>
          <a:stretch>
            <a:fillRect/>
          </a:stretch>
        </p:blipFill>
        <p:spPr bwMode="auto">
          <a:xfrm>
            <a:off x="4960883" y="3099377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gure 1">
            <a:extLst>
              <a:ext uri="{FF2B5EF4-FFF2-40B4-BE49-F238E27FC236}">
                <a16:creationId xmlns:a16="http://schemas.microsoft.com/office/drawing/2014/main" id="{2FBBFBCF-94DB-7CE0-5599-D8D5A3D3F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17" t="33095" r="44256" b="53529"/>
          <a:stretch>
            <a:fillRect/>
          </a:stretch>
        </p:blipFill>
        <p:spPr bwMode="auto">
          <a:xfrm>
            <a:off x="6483439" y="3481741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gure 1">
            <a:extLst>
              <a:ext uri="{FF2B5EF4-FFF2-40B4-BE49-F238E27FC236}">
                <a16:creationId xmlns:a16="http://schemas.microsoft.com/office/drawing/2014/main" id="{D04C738E-EE81-8576-FDF9-3BC70765B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17" t="33095" r="44256" b="53529"/>
          <a:stretch>
            <a:fillRect/>
          </a:stretch>
        </p:blipFill>
        <p:spPr bwMode="auto">
          <a:xfrm>
            <a:off x="7419778" y="3485010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gure 1">
            <a:extLst>
              <a:ext uri="{FF2B5EF4-FFF2-40B4-BE49-F238E27FC236}">
                <a16:creationId xmlns:a16="http://schemas.microsoft.com/office/drawing/2014/main" id="{AB10132B-82C5-2BE0-8B86-F5D62120A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17" t="33095" r="44256" b="53529"/>
          <a:stretch>
            <a:fillRect/>
          </a:stretch>
        </p:blipFill>
        <p:spPr bwMode="auto">
          <a:xfrm>
            <a:off x="8373242" y="3599760"/>
            <a:ext cx="966952" cy="9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71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0470E7C-50ED-6DB4-5DF0-B1F95BB46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Gezichtsveld achteruitgang ondanks meerdere glaucoomdruppels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Te hoge oogdruk ondanks meerdere glaucoomdruppels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Slecht kunnen verdragen van bepaalde glaucoomdruppels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Slechte therapietrouw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Eerdere operatie was niet voldoende effectief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F34C8AA-1443-B2A9-B91B-B6CCF64D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6" y="167764"/>
            <a:ext cx="9236615" cy="1143000"/>
          </a:xfrm>
        </p:spPr>
        <p:txBody>
          <a:bodyPr/>
          <a:lstStyle/>
          <a:p>
            <a:r>
              <a:rPr lang="nl-NL" dirty="0"/>
              <a:t>Waarom een glaucoomoperatie?</a:t>
            </a:r>
          </a:p>
        </p:txBody>
      </p:sp>
    </p:spTree>
    <p:extLst>
      <p:ext uri="{BB962C8B-B14F-4D97-AF65-F5344CB8AC3E}">
        <p14:creationId xmlns:p14="http://schemas.microsoft.com/office/powerpoint/2010/main" val="19820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dd_video.mp4">
            <a:hlinkClick r:id="" action="ppaction://media"/>
            <a:extLst>
              <a:ext uri="{FF2B5EF4-FFF2-40B4-BE49-F238E27FC236}">
                <a16:creationId xmlns:a16="http://schemas.microsoft.com/office/drawing/2014/main" id="{96E8F80A-F008-E39E-4B6C-99E7AF6AB847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47011.754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2766" y="1522116"/>
            <a:ext cx="8486468" cy="4773176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6C4748D-DC67-2219-65B8-A1CA7D93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7" y="167764"/>
            <a:ext cx="9373250" cy="1143000"/>
          </a:xfrm>
        </p:spPr>
        <p:txBody>
          <a:bodyPr/>
          <a:lstStyle/>
          <a:p>
            <a:r>
              <a:rPr lang="nl-NL" dirty="0"/>
              <a:t>Glaucoom drainage implantaat</a:t>
            </a:r>
          </a:p>
        </p:txBody>
      </p:sp>
    </p:spTree>
    <p:extLst>
      <p:ext uri="{BB962C8B-B14F-4D97-AF65-F5344CB8AC3E}">
        <p14:creationId xmlns:p14="http://schemas.microsoft.com/office/powerpoint/2010/main" val="16971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2E9E15B-F82B-DB53-8D10-25AAAF09B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6" y="167764"/>
            <a:ext cx="9036919" cy="1143000"/>
          </a:xfrm>
        </p:spPr>
        <p:txBody>
          <a:bodyPr/>
          <a:lstStyle/>
          <a:p>
            <a:r>
              <a:rPr lang="nl-NL" dirty="0"/>
              <a:t>Glaucoom drainage implantaat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2207E54-1F59-5DCE-3C32-8DF421357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890"/>
          <a:stretch>
            <a:fillRect/>
          </a:stretch>
        </p:blipFill>
        <p:spPr bwMode="auto">
          <a:xfrm rot="5400000">
            <a:off x="-359117" y="2539338"/>
            <a:ext cx="322159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erveldt - De Ceunynck Ophthalmology">
            <a:extLst>
              <a:ext uri="{FF2B5EF4-FFF2-40B4-BE49-F238E27FC236}">
                <a16:creationId xmlns:a16="http://schemas.microsoft.com/office/drawing/2014/main" id="{0372AF26-8B78-0825-525E-3859E8677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78" t="5236" r="4588"/>
          <a:stretch>
            <a:fillRect/>
          </a:stretch>
        </p:blipFill>
        <p:spPr bwMode="auto">
          <a:xfrm>
            <a:off x="9696028" y="1909617"/>
            <a:ext cx="2495972" cy="41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50FBAEE7-04B4-7E6C-20F9-E9AB718D7E3B}"/>
              </a:ext>
            </a:extLst>
          </p:cNvPr>
          <p:cNvSpPr txBox="1"/>
          <p:nvPr/>
        </p:nvSpPr>
        <p:spPr>
          <a:xfrm>
            <a:off x="2390788" y="2023110"/>
            <a:ext cx="7305240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nl-NL" sz="2400" dirty="0"/>
              <a:t>Vrijwel gelijke oppervlakte </a:t>
            </a:r>
          </a:p>
          <a:p>
            <a:pPr algn="ctr"/>
            <a:r>
              <a:rPr lang="nl-NL" sz="2400" dirty="0"/>
              <a:t>Zelfde manier van implantatie</a:t>
            </a:r>
          </a:p>
          <a:p>
            <a:pPr algn="ctr"/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92E2D81-A8BA-6214-F635-4CD61D09EEFF}"/>
              </a:ext>
            </a:extLst>
          </p:cNvPr>
          <p:cNvSpPr txBox="1"/>
          <p:nvPr/>
        </p:nvSpPr>
        <p:spPr>
          <a:xfrm>
            <a:off x="93962" y="1540285"/>
            <a:ext cx="235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Paul implantaat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95C5CA-A894-2B96-1D23-239A9D5862AF}"/>
              </a:ext>
            </a:extLst>
          </p:cNvPr>
          <p:cNvSpPr txBox="1"/>
          <p:nvPr/>
        </p:nvSpPr>
        <p:spPr>
          <a:xfrm>
            <a:off x="9501353" y="1540285"/>
            <a:ext cx="261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Baerveldt implantaat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A8BC1F5-C1BD-FC14-DD70-F259AD42A2E6}"/>
              </a:ext>
            </a:extLst>
          </p:cNvPr>
          <p:cNvSpPr txBox="1"/>
          <p:nvPr/>
        </p:nvSpPr>
        <p:spPr>
          <a:xfrm>
            <a:off x="1251679" y="3229678"/>
            <a:ext cx="4782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Dikte buisje ca 0.1mm.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Plaatsen van een stent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Directe flow na de operatie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Maximale werking na verwijderen stent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0E19479-CA82-73E8-F483-4A59430243CF}"/>
              </a:ext>
            </a:extLst>
          </p:cNvPr>
          <p:cNvSpPr txBox="1"/>
          <p:nvPr/>
        </p:nvSpPr>
        <p:spPr>
          <a:xfrm>
            <a:off x="5894612" y="3131106"/>
            <a:ext cx="5271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Dikte buisje ca 0.3mm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Afbinden met oplosbare hechting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Vrijwel geen flow direct na operatie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Maximale werking na oplossen van hechting ca 6-8 </a:t>
            </a:r>
            <a:r>
              <a:rPr lang="nl-NL" sz="2400" dirty="0" err="1"/>
              <a:t>wkn</a:t>
            </a:r>
            <a:r>
              <a:rPr lang="nl-NL" sz="2400" dirty="0"/>
              <a:t> na operatie</a:t>
            </a:r>
          </a:p>
        </p:txBody>
      </p:sp>
    </p:spTree>
    <p:extLst>
      <p:ext uri="{BB962C8B-B14F-4D97-AF65-F5344CB8AC3E}">
        <p14:creationId xmlns:p14="http://schemas.microsoft.com/office/powerpoint/2010/main" val="10711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tm9j76uwo3zur5xp6zo2rwk7noecrr"/>
</p:tagLst>
</file>

<file path=ppt/theme/theme1.xml><?xml version="1.0" encoding="utf-8"?>
<a:theme xmlns:a="http://schemas.openxmlformats.org/drawingml/2006/main" name="OZR">
  <a:themeElements>
    <a:clrScheme name="Oogziekenhuis template_w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ogziekenhuis template_wit">
      <a:majorFont>
        <a:latin typeface="Kontrapunkt"/>
        <a:ea typeface=""/>
        <a:cs typeface=""/>
      </a:majorFont>
      <a:minorFont>
        <a:latin typeface="Kontrapunk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ogziekenhuis template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ZR" id="{BF63C472-7FC9-D04B-8D1D-0ED8DBFEFA05}" vid="{69E62450-2357-944E-ABBC-61C6EB321EDF}"/>
    </a:ext>
  </a:extLst>
</a:theme>
</file>

<file path=ppt/theme/theme2.xml><?xml version="1.0" encoding="utf-8"?>
<a:theme xmlns:a="http://schemas.openxmlformats.org/drawingml/2006/main" name="OZ_basis voor niet-tekst slides">
  <a:themeElements>
    <a:clrScheme name="OZ_basis voor niet-tekst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Z_basis voor niet-tekst slides">
      <a:majorFont>
        <a:latin typeface="Kontrapunkt"/>
        <a:ea typeface=""/>
        <a:cs typeface=""/>
      </a:majorFont>
      <a:minorFont>
        <a:latin typeface="MetaPro-Book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Z_basis voor niet-tekst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12E90642-A555-428D-9A15-587AD9917239}" vid="{A8C0A2D6-3853-413C-88AC-3BB7D80F4333}"/>
    </a:ext>
  </a:extLst>
</a:theme>
</file>

<file path=ppt/theme/theme3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2E90642-A555-428D-9A15-587AD9917239}" vid="{3CAD1050-AE15-485D-B9C5-0A0BA583C479}"/>
    </a:ext>
  </a:extLst>
</a:theme>
</file>

<file path=ppt/theme/theme4.xml><?xml version="1.0" encoding="utf-8"?>
<a:theme xmlns:a="http://schemas.openxmlformats.org/drawingml/2006/main" name="OZ_Afsluitende dia">
  <a:themeElements>
    <a:clrScheme name="OZ_Afsluitende d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Z_Afsluitende d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Z_Afsluitende d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12E90642-A555-428D-9A15-587AD9917239}" vid="{3927BB2B-ED54-48E9-B3C0-FDABF694EB95}"/>
    </a:ext>
  </a:extLst>
</a:theme>
</file>

<file path=ppt/theme/theme5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OZR</Template>
  <TotalTime>0</TotalTime>
  <Words>321</Words>
  <Application>Microsoft Office PowerPoint</Application>
  <PresentationFormat>Breedbeeld</PresentationFormat>
  <Paragraphs>71</Paragraphs>
  <Slides>18</Slides>
  <Notes>6</Notes>
  <HiddenSlides>1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18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Kontrapunkt</vt:lpstr>
      <vt:lpstr>MetaPro-Bold</vt:lpstr>
      <vt:lpstr>MetaPro-Book</vt:lpstr>
      <vt:lpstr>Times New Roman</vt:lpstr>
      <vt:lpstr>OZR</vt:lpstr>
      <vt:lpstr>OZ_basis voor niet-tekst slides</vt:lpstr>
      <vt:lpstr>Aangepast ontwerp</vt:lpstr>
      <vt:lpstr>OZ_Afsluitende dia</vt:lpstr>
      <vt:lpstr>Office 2013 - 2022 Thema</vt:lpstr>
      <vt:lpstr>PowerPoint-presentatie</vt:lpstr>
      <vt:lpstr>Glaucoom, achteruitgang van het gezichtsveld</vt:lpstr>
      <vt:lpstr>Achteruitgang van het gezichtsveld</vt:lpstr>
      <vt:lpstr>Doel: stabilisatie van het gezichtsveld.</vt:lpstr>
      <vt:lpstr>Doel: stabilisatie van het gezichtsveld </vt:lpstr>
      <vt:lpstr>Doel: stabilisatie van het gezichtsveld </vt:lpstr>
      <vt:lpstr>Waarom een glaucoomoperatie?</vt:lpstr>
      <vt:lpstr>Glaucoom drainage implantaat</vt:lpstr>
      <vt:lpstr>Glaucoom drainage implantaat</vt:lpstr>
      <vt:lpstr>Paul glaucoom implant met stent</vt:lpstr>
      <vt:lpstr>Herstel na operatie</vt:lpstr>
      <vt:lpstr>Wat te verwachten na de operatie </vt:lpstr>
      <vt:lpstr>Schommeling in oogdruk</vt:lpstr>
      <vt:lpstr>Wazig zicht </vt:lpstr>
      <vt:lpstr>Dubbelzien</vt:lpstr>
      <vt:lpstr>Dubbelzien 1 jaar na operatie</vt:lpstr>
      <vt:lpstr>Dubbelzien, behandeling</vt:lpstr>
      <vt:lpstr>Glaucoom drainage implantaat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Pieter Bonnemaijer</dc:creator>
  <cp:lastModifiedBy>Carlo Rikels</cp:lastModifiedBy>
  <cp:revision>10</cp:revision>
  <dcterms:created xsi:type="dcterms:W3CDTF">2025-01-30T21:45:26Z</dcterms:created>
  <dcterms:modified xsi:type="dcterms:W3CDTF">2026-05-18T11:23:26Z</dcterms:modified>
</cp:coreProperties>
</file>