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7" r:id="rId3"/>
    <p:sldId id="258" r:id="rId4"/>
    <p:sldId id="259" r:id="rId5"/>
    <p:sldId id="276" r:id="rId6"/>
    <p:sldId id="261" r:id="rId7"/>
    <p:sldId id="263" r:id="rId8"/>
    <p:sldId id="264" r:id="rId9"/>
    <p:sldId id="265" r:id="rId10"/>
    <p:sldId id="266" r:id="rId11"/>
    <p:sldId id="267" r:id="rId12"/>
    <p:sldId id="268" r:id="rId13"/>
    <p:sldId id="269" r:id="rId14"/>
    <p:sldId id="270" r:id="rId15"/>
    <p:sldId id="277" r:id="rId16"/>
    <p:sldId id="278" r:id="rId17"/>
    <p:sldId id="272" r:id="rId18"/>
    <p:sldId id="273" r:id="rId19"/>
    <p:sldId id="275" r:id="rId20"/>
    <p:sldId id="262" r:id="rId21"/>
    <p:sldId id="274" r:id="rId22"/>
    <p:sldId id="271" r:id="rId23"/>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7"/>
    <p:restoredTop sz="94610"/>
  </p:normalViewPr>
  <p:slideViewPr>
    <p:cSldViewPr snapToGrid="0" snapToObjects="1">
      <p:cViewPr varScale="1">
        <p:scale>
          <a:sx n="146" d="100"/>
          <a:sy n="146" d="100"/>
        </p:scale>
        <p:origin x="156" y="10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1"/>
  <c:style val="2"/>
  <c:chart>
    <c:autoTitleDeleted val="1"/>
    <c:plotArea>
      <c:layout/>
      <c:barChart>
        <c:barDir val="col"/>
        <c:grouping val="clustered"/>
        <c:varyColors val="0"/>
        <c:ser>
          <c:idx val="0"/>
          <c:order val="0"/>
          <c:tx>
            <c:strRef>
              <c:f>Sheet1!$B$1</c:f>
              <c:strCache>
                <c:ptCount val="1"/>
                <c:pt idx="0">
                  <c:v>Myopie (%)</c:v>
                </c:pt>
              </c:strCache>
            </c:strRef>
          </c:tx>
          <c:spPr>
            <a:solidFill>
              <a:srgbClr val="7FD7ED"/>
            </a:solidFill>
            <a:effectLst/>
          </c:spPr>
          <c:invertIfNegative val="0"/>
          <c:dPt>
            <c:idx val="0"/>
            <c:invertIfNegative val="0"/>
            <c:bubble3D val="0"/>
            <c:extLst>
              <c:ext xmlns:c16="http://schemas.microsoft.com/office/drawing/2014/chart" uri="{C3380CC4-5D6E-409C-BE32-E72D297353CC}">
                <c16:uniqueId val="{00000001-C886-8647-9320-8AF1B9621C88}"/>
              </c:ext>
            </c:extLst>
          </c:dPt>
          <c:dPt>
            <c:idx val="1"/>
            <c:invertIfNegative val="0"/>
            <c:bubble3D val="0"/>
            <c:spPr>
              <a:solidFill>
                <a:srgbClr val="00AFDC"/>
              </a:solidFill>
              <a:effectLst/>
            </c:spPr>
            <c:extLst>
              <c:ext xmlns:c16="http://schemas.microsoft.com/office/drawing/2014/chart" uri="{C3380CC4-5D6E-409C-BE32-E72D297353CC}">
                <c16:uniqueId val="{00000003-C886-8647-9320-8AF1B9621C88}"/>
              </c:ext>
            </c:extLst>
          </c:dPt>
          <c:dPt>
            <c:idx val="2"/>
            <c:invertIfNegative val="0"/>
            <c:bubble3D val="0"/>
            <c:spPr>
              <a:solidFill>
                <a:srgbClr val="006991"/>
              </a:solidFill>
              <a:effectLst/>
            </c:spPr>
            <c:extLst>
              <c:ext xmlns:c16="http://schemas.microsoft.com/office/drawing/2014/chart" uri="{C3380CC4-5D6E-409C-BE32-E72D297353CC}">
                <c16:uniqueId val="{00000005-C886-8647-9320-8AF1B9621C88}"/>
              </c:ext>
            </c:extLst>
          </c:dPt>
          <c:dLbls>
            <c:numFmt formatCode="#,##0" sourceLinked="0"/>
            <c:spPr>
              <a:noFill/>
              <a:ln>
                <a:noFill/>
              </a:ln>
              <a:effectLst/>
            </c:spPr>
            <c:txPr>
              <a:bodyPr/>
              <a:lstStyle/>
              <a:p>
                <a:pPr>
                  <a:defRPr sz="1300" b="0" i="0" u="none" strike="noStrike">
                    <a:solidFill>
                      <a:srgbClr val="006991"/>
                    </a:solidFill>
                    <a:latin typeface="Arial"/>
                  </a:defRPr>
                </a:pPr>
                <a:endParaRPr lang="en-NL"/>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2000</c:v>
                </c:pt>
                <c:pt idx="1">
                  <c:v>2020</c:v>
                </c:pt>
                <c:pt idx="2">
                  <c:v>2050
(prognose)</c:v>
                </c:pt>
              </c:strCache>
            </c:strRef>
          </c:cat>
          <c:val>
            <c:numRef>
              <c:f>Sheet1!$B$2:$B$4</c:f>
              <c:numCache>
                <c:formatCode>General</c:formatCode>
                <c:ptCount val="3"/>
                <c:pt idx="0">
                  <c:v>22.9</c:v>
                </c:pt>
                <c:pt idx="1">
                  <c:v>34</c:v>
                </c:pt>
                <c:pt idx="2">
                  <c:v>49.8</c:v>
                </c:pt>
              </c:numCache>
            </c:numRef>
          </c:val>
          <c:extLst>
            <c:ext xmlns:c16="http://schemas.microsoft.com/office/drawing/2014/chart" uri="{C3380CC4-5D6E-409C-BE32-E72D297353CC}">
              <c16:uniqueId val="{00000006-C886-8647-9320-8AF1B9621C88}"/>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666666"/>
                </a:solidFill>
                <a:latin typeface="Arial"/>
              </a:defRPr>
            </a:pPr>
            <a:endParaRPr lang="en-US"/>
          </a:p>
        </c:txPr>
        <c:crossAx val="2094734552"/>
        <c:crosses val="autoZero"/>
        <c:auto val="1"/>
        <c:lblAlgn val="ctr"/>
        <c:lblOffset val="100"/>
        <c:noMultiLvlLbl val="1"/>
      </c:catAx>
      <c:valAx>
        <c:axId val="2094734552"/>
        <c:scaling>
          <c:orientation val="minMax"/>
          <c:max val="60"/>
          <c:min val="0"/>
        </c:scaling>
        <c:delete val="0"/>
        <c:axPos val="l"/>
        <c:majorGridlines>
          <c:spPr>
            <a:ln w="6350" cap="flat">
              <a:solidFill>
                <a:srgbClr val="E6E6E6"/>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666666"/>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nl-NL"/>
  <c:roundedCorners val="1"/>
  <c:style val="2"/>
  <c:chart>
    <c:autoTitleDeleted val="1"/>
    <c:plotArea>
      <c:layout/>
      <c:barChart>
        <c:barDir val="col"/>
        <c:grouping val="clustered"/>
        <c:varyColors val="0"/>
        <c:ser>
          <c:idx val="0"/>
          <c:order val="0"/>
          <c:tx>
            <c:strRef>
              <c:f>Sheet1!$B$1</c:f>
              <c:strCache>
                <c:ptCount val="1"/>
                <c:pt idx="0">
                  <c:v>Odds Ratio</c:v>
                </c:pt>
              </c:strCache>
            </c:strRef>
          </c:tx>
          <c:spPr>
            <a:solidFill>
              <a:srgbClr val="7FD7ED"/>
            </a:solidFill>
            <a:effectLst/>
          </c:spPr>
          <c:invertIfNegative val="0"/>
          <c:dPt>
            <c:idx val="0"/>
            <c:invertIfNegative val="0"/>
            <c:bubble3D val="0"/>
            <c:extLst>
              <c:ext xmlns:c16="http://schemas.microsoft.com/office/drawing/2014/chart" uri="{C3380CC4-5D6E-409C-BE32-E72D297353CC}">
                <c16:uniqueId val="{00000001-1CAE-7449-88B4-CBA747163FD1}"/>
              </c:ext>
            </c:extLst>
          </c:dPt>
          <c:dPt>
            <c:idx val="1"/>
            <c:invertIfNegative val="0"/>
            <c:bubble3D val="0"/>
            <c:spPr>
              <a:solidFill>
                <a:srgbClr val="00AFDC"/>
              </a:solidFill>
              <a:effectLst/>
            </c:spPr>
            <c:extLst>
              <c:ext xmlns:c16="http://schemas.microsoft.com/office/drawing/2014/chart" uri="{C3380CC4-5D6E-409C-BE32-E72D297353CC}">
                <c16:uniqueId val="{00000003-1CAE-7449-88B4-CBA747163FD1}"/>
              </c:ext>
            </c:extLst>
          </c:dPt>
          <c:dPt>
            <c:idx val="2"/>
            <c:invertIfNegative val="0"/>
            <c:bubble3D val="0"/>
            <c:spPr>
              <a:solidFill>
                <a:srgbClr val="7FB4C8"/>
              </a:solidFill>
              <a:effectLst/>
            </c:spPr>
            <c:extLst>
              <c:ext xmlns:c16="http://schemas.microsoft.com/office/drawing/2014/chart" uri="{C3380CC4-5D6E-409C-BE32-E72D297353CC}">
                <c16:uniqueId val="{00000005-1CAE-7449-88B4-CBA747163FD1}"/>
              </c:ext>
            </c:extLst>
          </c:dPt>
          <c:dPt>
            <c:idx val="3"/>
            <c:invertIfNegative val="0"/>
            <c:bubble3D val="0"/>
            <c:spPr>
              <a:solidFill>
                <a:srgbClr val="006991"/>
              </a:solidFill>
              <a:effectLst/>
            </c:spPr>
            <c:extLst>
              <c:ext xmlns:c16="http://schemas.microsoft.com/office/drawing/2014/chart" uri="{C3380CC4-5D6E-409C-BE32-E72D297353CC}">
                <c16:uniqueId val="{00000007-1CAE-7449-88B4-CBA747163FD1}"/>
              </c:ext>
            </c:extLst>
          </c:dPt>
          <c:dLbls>
            <c:delete val="1"/>
          </c:dLbls>
          <c:cat>
            <c:strRef>
              <c:f>Sheet1!$A$2:$A$5</c:f>
              <c:strCache>
                <c:ptCount val="4"/>
                <c:pt idx="0">
                  <c:v>Geen myopie
(referentie)</c:v>
                </c:pt>
                <c:pt idx="1">
                  <c:v>Lichte myopie
(–1 tot –3 D)
OR 1,65</c:v>
                </c:pt>
                <c:pt idx="2">
                  <c:v>Hoge myopie
(≤ –3 D)
OR 2,46</c:v>
                </c:pt>
                <c:pt idx="3">
                  <c:v>Matige/hoge myopie
(–3 tot –6 D+)
OR 2,92</c:v>
                </c:pt>
              </c:strCache>
            </c:strRef>
          </c:cat>
          <c:val>
            <c:numRef>
              <c:f>Sheet1!$B$2:$B$5</c:f>
              <c:numCache>
                <c:formatCode>General</c:formatCode>
                <c:ptCount val="4"/>
                <c:pt idx="0">
                  <c:v>1</c:v>
                </c:pt>
                <c:pt idx="1">
                  <c:v>1.65</c:v>
                </c:pt>
                <c:pt idx="2">
                  <c:v>2.46</c:v>
                </c:pt>
                <c:pt idx="3">
                  <c:v>2.92</c:v>
                </c:pt>
              </c:numCache>
            </c:numRef>
          </c:val>
          <c:extLst>
            <c:ext xmlns:c16="http://schemas.microsoft.com/office/drawing/2014/chart" uri="{C3380CC4-5D6E-409C-BE32-E72D297353CC}">
              <c16:uniqueId val="{00000008-1CAE-7449-88B4-CBA747163FD1}"/>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666666"/>
                </a:solidFill>
                <a:latin typeface="Arial"/>
              </a:defRPr>
            </a:pPr>
            <a:endParaRPr lang="en-US"/>
          </a:p>
        </c:txPr>
        <c:crossAx val="2094734552"/>
        <c:crosses val="autoZero"/>
        <c:auto val="1"/>
        <c:lblAlgn val="ctr"/>
        <c:lblOffset val="100"/>
        <c:noMultiLvlLbl val="1"/>
      </c:catAx>
      <c:valAx>
        <c:axId val="2094734552"/>
        <c:scaling>
          <c:orientation val="minMax"/>
          <c:max val="4"/>
          <c:min val="0"/>
        </c:scaling>
        <c:delete val="0"/>
        <c:axPos val="l"/>
        <c:majorGridlines>
          <c:spPr>
            <a:ln w="6350" cap="flat">
              <a:solidFill>
                <a:srgbClr val="E6E6E6"/>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100" b="0" i="0" u="none" strike="noStrike">
                <a:solidFill>
                  <a:srgbClr val="666666"/>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7822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F311A6-1B36-40B7-8478-675214B141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B8D945-9BDD-C78F-8ECE-9DBFC34982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7B4DCF-C139-485D-B79B-1E5DF13A4A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2C8923-1C73-27E0-10CD-84776D02F18A}"/>
              </a:ext>
            </a:extLst>
          </p:cNvPr>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975274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image" Target="../media/image12.jpeg"/><Relationship Id="rId7"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jpeg"/><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3291840"/>
          </a:xfrm>
          <a:prstGeom prst="rect">
            <a:avLst/>
          </a:prstGeom>
          <a:solidFill>
            <a:srgbClr val="00AFDC"/>
          </a:solidFill>
          <a:ln w="12700">
            <a:solidFill>
              <a:srgbClr val="00AFDC"/>
            </a:solidFill>
            <a:prstDash val="solid"/>
          </a:ln>
        </p:spPr>
        <p:txBody>
          <a:bodyPr/>
          <a:lstStyle/>
          <a:p>
            <a:endParaRPr lang="nl-NL"/>
          </a:p>
        </p:txBody>
      </p:sp>
      <p:sp>
        <p:nvSpPr>
          <p:cNvPr id="4" name="Text 2"/>
          <p:cNvSpPr/>
          <p:nvPr/>
        </p:nvSpPr>
        <p:spPr>
          <a:xfrm>
            <a:off x="502920" y="502920"/>
            <a:ext cx="7772400" cy="868680"/>
          </a:xfrm>
          <a:prstGeom prst="rect">
            <a:avLst/>
          </a:prstGeom>
          <a:noFill/>
          <a:ln/>
        </p:spPr>
        <p:txBody>
          <a:bodyPr wrap="square" rtlCol="0" anchor="ctr"/>
          <a:lstStyle/>
          <a:p>
            <a:pPr marL="0" indent="0">
              <a:buNone/>
            </a:pPr>
            <a:r>
              <a:rPr lang="en-US" sz="3800" b="1" dirty="0">
                <a:solidFill>
                  <a:srgbClr val="FFFFFF"/>
                </a:solidFill>
                <a:latin typeface="Calibri" pitchFamily="34" charset="0"/>
                <a:ea typeface="Calibri" pitchFamily="34" charset="-122"/>
                <a:cs typeface="Calibri" pitchFamily="34" charset="-120"/>
              </a:rPr>
              <a:t>Myopie en Glaucoom:</a:t>
            </a:r>
            <a:endParaRPr lang="en-US" sz="3800" dirty="0"/>
          </a:p>
        </p:txBody>
      </p:sp>
      <p:sp>
        <p:nvSpPr>
          <p:cNvPr id="5" name="Text 3"/>
          <p:cNvSpPr/>
          <p:nvPr/>
        </p:nvSpPr>
        <p:spPr>
          <a:xfrm>
            <a:off x="502920" y="1353312"/>
            <a:ext cx="7772400" cy="868680"/>
          </a:xfrm>
          <a:prstGeom prst="rect">
            <a:avLst/>
          </a:prstGeom>
          <a:noFill/>
          <a:ln/>
        </p:spPr>
        <p:txBody>
          <a:bodyPr wrap="square" rtlCol="0" anchor="ctr"/>
          <a:lstStyle/>
          <a:p>
            <a:pPr marL="0" indent="0">
              <a:buNone/>
            </a:pPr>
            <a:r>
              <a:rPr lang="en-US" sz="3800" b="1" dirty="0">
                <a:solidFill>
                  <a:srgbClr val="FFFFFF"/>
                </a:solidFill>
                <a:latin typeface="Calibri" pitchFamily="34" charset="0"/>
                <a:ea typeface="Calibri" pitchFamily="34" charset="-122"/>
                <a:cs typeface="Calibri" pitchFamily="34" charset="-120"/>
              </a:rPr>
              <a:t>Een Moeilijk Huwelijk</a:t>
            </a:r>
            <a:endParaRPr lang="en-US" sz="3800" dirty="0"/>
          </a:p>
        </p:txBody>
      </p:sp>
      <p:sp>
        <p:nvSpPr>
          <p:cNvPr id="6" name="Text 4"/>
          <p:cNvSpPr/>
          <p:nvPr/>
        </p:nvSpPr>
        <p:spPr>
          <a:xfrm>
            <a:off x="502920" y="2331720"/>
            <a:ext cx="6400800" cy="822960"/>
          </a:xfrm>
          <a:prstGeom prst="rect">
            <a:avLst/>
          </a:prstGeom>
          <a:noFill/>
          <a:ln/>
        </p:spPr>
        <p:txBody>
          <a:bodyPr wrap="square" rtlCol="0" anchor="ctr"/>
          <a:lstStyle/>
          <a:p>
            <a:pPr marL="0" indent="0">
              <a:buNone/>
            </a:pPr>
            <a:r>
              <a:rPr lang="en-US" sz="1400" dirty="0">
                <a:solidFill>
                  <a:srgbClr val="FFFFFF"/>
                </a:solidFill>
                <a:latin typeface="Calibri" pitchFamily="34" charset="0"/>
                <a:ea typeface="Calibri" pitchFamily="34" charset="-122"/>
                <a:cs typeface="Calibri" pitchFamily="34" charset="-120"/>
              </a:rPr>
              <a:t>Hoe bijziendheid het risico op glaucoom verhoogt — en wat we daaraan kunnen doen</a:t>
            </a:r>
            <a:endParaRPr lang="en-US" sz="1400" dirty="0"/>
          </a:p>
        </p:txBody>
      </p:sp>
      <p:sp>
        <p:nvSpPr>
          <p:cNvPr id="7" name="Text 5"/>
          <p:cNvSpPr/>
          <p:nvPr/>
        </p:nvSpPr>
        <p:spPr>
          <a:xfrm>
            <a:off x="502920" y="3749040"/>
            <a:ext cx="5486400" cy="365760"/>
          </a:xfrm>
          <a:prstGeom prst="rect">
            <a:avLst/>
          </a:prstGeom>
          <a:noFill/>
          <a:ln/>
        </p:spPr>
        <p:txBody>
          <a:bodyPr wrap="square" rtlCol="0" anchor="ctr"/>
          <a:lstStyle/>
          <a:p>
            <a:pPr marL="0" indent="0">
              <a:buNone/>
            </a:pPr>
            <a:r>
              <a:rPr lang="en-US" sz="1300" dirty="0" err="1">
                <a:latin typeface="Calibri" pitchFamily="34" charset="0"/>
                <a:ea typeface="Calibri" pitchFamily="34" charset="-122"/>
                <a:cs typeface="Calibri" pitchFamily="34" charset="-120"/>
              </a:rPr>
              <a:t>Oogvereniging</a:t>
            </a:r>
            <a:r>
              <a:rPr lang="en-US" sz="1300" dirty="0">
                <a:latin typeface="Calibri" pitchFamily="34" charset="0"/>
                <a:ea typeface="Calibri" pitchFamily="34" charset="-122"/>
                <a:cs typeface="Calibri" pitchFamily="34" charset="-120"/>
              </a:rPr>
              <a:t> — </a:t>
            </a:r>
            <a:r>
              <a:rPr lang="en-US" sz="1300" dirty="0" err="1">
                <a:latin typeface="Calibri" pitchFamily="34" charset="0"/>
                <a:ea typeface="Calibri" pitchFamily="34" charset="-122"/>
                <a:cs typeface="Calibri" pitchFamily="34" charset="-120"/>
              </a:rPr>
              <a:t>Glaucoomdag</a:t>
            </a:r>
            <a:r>
              <a:rPr lang="en-US" sz="1300" dirty="0">
                <a:latin typeface="Calibri" pitchFamily="34" charset="0"/>
                <a:ea typeface="Calibri" pitchFamily="34" charset="-122"/>
                <a:cs typeface="Calibri" pitchFamily="34" charset="-120"/>
              </a:rPr>
              <a:t> 8 </a:t>
            </a:r>
            <a:r>
              <a:rPr lang="en-US" sz="1300" dirty="0" err="1">
                <a:latin typeface="Calibri" pitchFamily="34" charset="0"/>
                <a:ea typeface="Calibri" pitchFamily="34" charset="-122"/>
                <a:cs typeface="Calibri" pitchFamily="34" charset="-120"/>
              </a:rPr>
              <a:t>mei</a:t>
            </a:r>
            <a:r>
              <a:rPr lang="en-US" sz="1300" dirty="0">
                <a:latin typeface="Calibri" pitchFamily="34" charset="0"/>
                <a:ea typeface="Calibri" pitchFamily="34" charset="-122"/>
                <a:cs typeface="Calibri" pitchFamily="34" charset="-120"/>
              </a:rPr>
              <a:t> 2026</a:t>
            </a:r>
            <a:endParaRPr lang="en-US" sz="1300" dirty="0"/>
          </a:p>
        </p:txBody>
      </p:sp>
      <p:sp>
        <p:nvSpPr>
          <p:cNvPr id="8" name="Text 6"/>
          <p:cNvSpPr/>
          <p:nvPr/>
        </p:nvSpPr>
        <p:spPr>
          <a:xfrm>
            <a:off x="502920" y="4133088"/>
            <a:ext cx="5943600" cy="320040"/>
          </a:xfrm>
          <a:prstGeom prst="rect">
            <a:avLst/>
          </a:prstGeom>
          <a:noFill/>
          <a:ln/>
        </p:spPr>
        <p:txBody>
          <a:bodyPr wrap="square" rtlCol="0" anchor="ctr"/>
          <a:lstStyle/>
          <a:p>
            <a:pPr marL="0" indent="0">
              <a:buNone/>
            </a:pPr>
            <a:r>
              <a:rPr lang="en-US" sz="1100" dirty="0">
                <a:latin typeface="Calibri" pitchFamily="34" charset="0"/>
                <a:ea typeface="Calibri" pitchFamily="34" charset="-122"/>
                <a:cs typeface="Calibri" pitchFamily="34" charset="-120"/>
              </a:rPr>
              <a:t>Artjom Levitski, </a:t>
            </a:r>
            <a:r>
              <a:rPr lang="en-US" sz="1100" dirty="0" err="1">
                <a:latin typeface="Calibri" pitchFamily="34" charset="0"/>
                <a:ea typeface="Calibri" pitchFamily="34" charset="-122"/>
                <a:cs typeface="Calibri" pitchFamily="34" charset="-120"/>
              </a:rPr>
              <a:t>oogarts</a:t>
            </a:r>
            <a:r>
              <a:rPr lang="en-US" sz="1100" dirty="0">
                <a:latin typeface="Calibri" pitchFamily="34" charset="0"/>
                <a:ea typeface="Calibri" pitchFamily="34" charset="-122"/>
                <a:cs typeface="Calibri" pitchFamily="34" charset="-120"/>
              </a:rPr>
              <a:t> </a:t>
            </a:r>
            <a:r>
              <a:rPr lang="en-US" sz="1100" dirty="0" err="1">
                <a:latin typeface="Calibri" pitchFamily="34" charset="0"/>
                <a:ea typeface="Calibri" pitchFamily="34" charset="-122"/>
                <a:cs typeface="Calibri" pitchFamily="34" charset="-120"/>
              </a:rPr>
              <a:t>Radboudumc</a:t>
            </a:r>
            <a:endParaRPr lang="en-US" sz="1100" dirty="0"/>
          </a:p>
        </p:txBody>
      </p:sp>
      <p:pic>
        <p:nvPicPr>
          <p:cNvPr id="10"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1005840"/>
          </a:xfrm>
          <a:prstGeom prst="rect">
            <a:avLst/>
          </a:prstGeom>
          <a:solidFill>
            <a:srgbClr val="00AFDC"/>
          </a:solidFill>
          <a:ln w="12700">
            <a:solidFill>
              <a:srgbClr val="00AFDC"/>
            </a:solidFill>
            <a:prstDash val="solid"/>
          </a:ln>
        </p:spPr>
        <p:txBody>
          <a:bodyPr/>
          <a:lstStyle/>
          <a:p>
            <a:endParaRPr lang="nl-NL"/>
          </a:p>
        </p:txBody>
      </p:sp>
      <p:sp>
        <p:nvSpPr>
          <p:cNvPr id="3" name="Text 1"/>
          <p:cNvSpPr/>
          <p:nvPr/>
        </p:nvSpPr>
        <p:spPr>
          <a:xfrm>
            <a:off x="502920" y="274320"/>
            <a:ext cx="7315200" cy="777240"/>
          </a:xfrm>
          <a:prstGeom prst="rect">
            <a:avLst/>
          </a:prstGeom>
          <a:noFill/>
          <a:ln/>
        </p:spPr>
        <p:txBody>
          <a:bodyPr wrap="square"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Het huwelijk — de feiten</a:t>
            </a:r>
            <a:endParaRPr lang="en-US" sz="2600" dirty="0"/>
          </a:p>
        </p:txBody>
      </p:sp>
      <p:sp>
        <p:nvSpPr>
          <p:cNvPr id="5" name="Shape 3"/>
          <p:cNvSpPr/>
          <p:nvPr/>
        </p:nvSpPr>
        <p:spPr>
          <a:xfrm>
            <a:off x="320040" y="1389888"/>
            <a:ext cx="2651760" cy="2834640"/>
          </a:xfrm>
          <a:prstGeom prst="rect">
            <a:avLst/>
          </a:prstGeom>
          <a:solidFill>
            <a:srgbClr val="E6E6E6"/>
          </a:solidFill>
          <a:ln w="12700">
            <a:solidFill>
              <a:srgbClr val="CCCCCC"/>
            </a:solidFill>
            <a:prstDash val="solid"/>
          </a:ln>
        </p:spPr>
        <p:txBody>
          <a:bodyPr/>
          <a:lstStyle/>
          <a:p>
            <a:endParaRPr lang="nl-NL"/>
          </a:p>
        </p:txBody>
      </p:sp>
      <p:sp>
        <p:nvSpPr>
          <p:cNvPr id="6" name="Shape 4"/>
          <p:cNvSpPr/>
          <p:nvPr/>
        </p:nvSpPr>
        <p:spPr>
          <a:xfrm>
            <a:off x="320040" y="1389888"/>
            <a:ext cx="2651760" cy="182880"/>
          </a:xfrm>
          <a:prstGeom prst="rect">
            <a:avLst/>
          </a:prstGeom>
          <a:solidFill>
            <a:srgbClr val="00AFDC"/>
          </a:solidFill>
          <a:ln w="12700">
            <a:solidFill>
              <a:srgbClr val="00AFDC"/>
            </a:solidFill>
            <a:prstDash val="solid"/>
          </a:ln>
        </p:spPr>
        <p:txBody>
          <a:bodyPr/>
          <a:lstStyle/>
          <a:p>
            <a:endParaRPr lang="nl-NL"/>
          </a:p>
        </p:txBody>
      </p:sp>
      <p:sp>
        <p:nvSpPr>
          <p:cNvPr id="7" name="Shape 5"/>
          <p:cNvSpPr/>
          <p:nvPr/>
        </p:nvSpPr>
        <p:spPr>
          <a:xfrm>
            <a:off x="320040" y="1481328"/>
            <a:ext cx="2651760" cy="91440"/>
          </a:xfrm>
          <a:prstGeom prst="rect">
            <a:avLst/>
          </a:prstGeom>
          <a:solidFill>
            <a:srgbClr val="00AFDC"/>
          </a:solidFill>
          <a:ln w="12700">
            <a:solidFill>
              <a:srgbClr val="00AFDC"/>
            </a:solidFill>
            <a:prstDash val="solid"/>
          </a:ln>
        </p:spPr>
        <p:txBody>
          <a:bodyPr/>
          <a:lstStyle/>
          <a:p>
            <a:endParaRPr lang="nl-NL"/>
          </a:p>
        </p:txBody>
      </p:sp>
      <p:sp>
        <p:nvSpPr>
          <p:cNvPr id="8" name="Text 6"/>
          <p:cNvSpPr/>
          <p:nvPr/>
        </p:nvSpPr>
        <p:spPr>
          <a:xfrm>
            <a:off x="320040" y="1627632"/>
            <a:ext cx="2651760" cy="1005840"/>
          </a:xfrm>
          <a:prstGeom prst="rect">
            <a:avLst/>
          </a:prstGeom>
          <a:noFill/>
          <a:ln/>
        </p:spPr>
        <p:txBody>
          <a:bodyPr wrap="square" rtlCol="0" anchor="ctr"/>
          <a:lstStyle/>
          <a:p>
            <a:pPr marL="0" indent="0" algn="ctr">
              <a:buNone/>
            </a:pPr>
            <a:r>
              <a:rPr lang="en-US" sz="5800" b="1" dirty="0">
                <a:solidFill>
                  <a:srgbClr val="00AFDC"/>
                </a:solidFill>
                <a:latin typeface="Calibri" pitchFamily="34" charset="0"/>
                <a:ea typeface="Calibri" pitchFamily="34" charset="-122"/>
                <a:cs typeface="Calibri" pitchFamily="34" charset="-120"/>
              </a:rPr>
              <a:t>2×</a:t>
            </a:r>
            <a:endParaRPr lang="en-US" sz="5800" dirty="0"/>
          </a:p>
        </p:txBody>
      </p:sp>
      <p:sp>
        <p:nvSpPr>
          <p:cNvPr id="9" name="Text 7"/>
          <p:cNvSpPr/>
          <p:nvPr/>
        </p:nvSpPr>
        <p:spPr>
          <a:xfrm>
            <a:off x="320040" y="2670048"/>
            <a:ext cx="2651760" cy="822960"/>
          </a:xfrm>
          <a:prstGeom prst="rect">
            <a:avLst/>
          </a:prstGeom>
          <a:noFill/>
          <a:ln/>
        </p:spPr>
        <p:txBody>
          <a:bodyPr wrap="square" rtlCol="0" anchor="ctr"/>
          <a:lstStyle/>
          <a:p>
            <a:pPr marL="0" indent="0" algn="ctr">
              <a:buNone/>
            </a:pPr>
            <a:r>
              <a:rPr lang="en-US" sz="1300" dirty="0">
                <a:solidFill>
                  <a:srgbClr val="333333"/>
                </a:solidFill>
                <a:latin typeface="Calibri" pitchFamily="34" charset="0"/>
                <a:ea typeface="Calibri" pitchFamily="34" charset="-122"/>
                <a:cs typeface="Calibri" pitchFamily="34" charset="-120"/>
              </a:rPr>
              <a:t>hoger glaucoom-</a:t>
            </a:r>
            <a:endParaRPr lang="en-US" sz="1300" dirty="0"/>
          </a:p>
          <a:p>
            <a:pPr marL="0" indent="0" algn="ctr">
              <a:buNone/>
            </a:pPr>
            <a:r>
              <a:rPr lang="en-US" sz="1300" dirty="0">
                <a:solidFill>
                  <a:srgbClr val="333333"/>
                </a:solidFill>
                <a:latin typeface="Calibri" pitchFamily="34" charset="0"/>
                <a:ea typeface="Calibri" pitchFamily="34" charset="-122"/>
                <a:cs typeface="Calibri" pitchFamily="34" charset="-120"/>
              </a:rPr>
              <a:t>risico bij bijzienden</a:t>
            </a:r>
            <a:endParaRPr lang="en-US" sz="1300" dirty="0"/>
          </a:p>
        </p:txBody>
      </p:sp>
      <p:sp>
        <p:nvSpPr>
          <p:cNvPr id="11" name="Shape 9"/>
          <p:cNvSpPr/>
          <p:nvPr/>
        </p:nvSpPr>
        <p:spPr>
          <a:xfrm>
            <a:off x="3200400" y="1389888"/>
            <a:ext cx="2651760" cy="2834640"/>
          </a:xfrm>
          <a:prstGeom prst="rect">
            <a:avLst/>
          </a:prstGeom>
          <a:solidFill>
            <a:srgbClr val="E6E6E6"/>
          </a:solidFill>
          <a:ln w="12700">
            <a:solidFill>
              <a:srgbClr val="CCCCCC"/>
            </a:solidFill>
            <a:prstDash val="solid"/>
          </a:ln>
        </p:spPr>
        <p:txBody>
          <a:bodyPr/>
          <a:lstStyle/>
          <a:p>
            <a:endParaRPr lang="nl-NL"/>
          </a:p>
        </p:txBody>
      </p:sp>
      <p:sp>
        <p:nvSpPr>
          <p:cNvPr id="12" name="Shape 10"/>
          <p:cNvSpPr/>
          <p:nvPr/>
        </p:nvSpPr>
        <p:spPr>
          <a:xfrm>
            <a:off x="3200400" y="1389888"/>
            <a:ext cx="2651760" cy="182880"/>
          </a:xfrm>
          <a:prstGeom prst="rect">
            <a:avLst/>
          </a:prstGeom>
          <a:solidFill>
            <a:srgbClr val="006991"/>
          </a:solidFill>
          <a:ln w="12700">
            <a:solidFill>
              <a:srgbClr val="006991"/>
            </a:solidFill>
            <a:prstDash val="solid"/>
          </a:ln>
        </p:spPr>
        <p:txBody>
          <a:bodyPr/>
          <a:lstStyle/>
          <a:p>
            <a:endParaRPr lang="nl-NL"/>
          </a:p>
        </p:txBody>
      </p:sp>
      <p:sp>
        <p:nvSpPr>
          <p:cNvPr id="13" name="Shape 11"/>
          <p:cNvSpPr/>
          <p:nvPr/>
        </p:nvSpPr>
        <p:spPr>
          <a:xfrm>
            <a:off x="3200400" y="1481328"/>
            <a:ext cx="2651760" cy="91440"/>
          </a:xfrm>
          <a:prstGeom prst="rect">
            <a:avLst/>
          </a:prstGeom>
          <a:solidFill>
            <a:srgbClr val="006991"/>
          </a:solidFill>
          <a:ln w="12700">
            <a:solidFill>
              <a:srgbClr val="006991"/>
            </a:solidFill>
            <a:prstDash val="solid"/>
          </a:ln>
        </p:spPr>
        <p:txBody>
          <a:bodyPr/>
          <a:lstStyle/>
          <a:p>
            <a:endParaRPr lang="nl-NL"/>
          </a:p>
        </p:txBody>
      </p:sp>
      <p:sp>
        <p:nvSpPr>
          <p:cNvPr id="14" name="Text 12"/>
          <p:cNvSpPr/>
          <p:nvPr/>
        </p:nvSpPr>
        <p:spPr>
          <a:xfrm>
            <a:off x="3200400" y="1627632"/>
            <a:ext cx="2651760" cy="1005840"/>
          </a:xfrm>
          <a:prstGeom prst="rect">
            <a:avLst/>
          </a:prstGeom>
          <a:noFill/>
          <a:ln/>
        </p:spPr>
        <p:txBody>
          <a:bodyPr wrap="square" rtlCol="0" anchor="ctr"/>
          <a:lstStyle/>
          <a:p>
            <a:pPr marL="0" indent="0" algn="ctr">
              <a:buNone/>
            </a:pPr>
            <a:r>
              <a:rPr lang="en-US" sz="5800" b="1" dirty="0">
                <a:solidFill>
                  <a:srgbClr val="006991"/>
                </a:solidFill>
                <a:latin typeface="Calibri" pitchFamily="34" charset="0"/>
                <a:ea typeface="Calibri" pitchFamily="34" charset="-122"/>
                <a:cs typeface="Calibri" pitchFamily="34" charset="-120"/>
              </a:rPr>
              <a:t>3×</a:t>
            </a:r>
            <a:endParaRPr lang="en-US" sz="5800" dirty="0"/>
          </a:p>
        </p:txBody>
      </p:sp>
      <p:sp>
        <p:nvSpPr>
          <p:cNvPr id="15" name="Text 13"/>
          <p:cNvSpPr/>
          <p:nvPr/>
        </p:nvSpPr>
        <p:spPr>
          <a:xfrm>
            <a:off x="3200400" y="2670048"/>
            <a:ext cx="2651760" cy="822960"/>
          </a:xfrm>
          <a:prstGeom prst="rect">
            <a:avLst/>
          </a:prstGeom>
          <a:noFill/>
          <a:ln/>
        </p:spPr>
        <p:txBody>
          <a:bodyPr wrap="square" rtlCol="0" anchor="ctr"/>
          <a:lstStyle/>
          <a:p>
            <a:pPr marL="0" indent="0" algn="ctr">
              <a:buNone/>
            </a:pPr>
            <a:r>
              <a:rPr lang="en-US" sz="1300" dirty="0">
                <a:solidFill>
                  <a:srgbClr val="333333"/>
                </a:solidFill>
                <a:latin typeface="Calibri" pitchFamily="34" charset="0"/>
                <a:ea typeface="Calibri" pitchFamily="34" charset="-122"/>
                <a:cs typeface="Calibri" pitchFamily="34" charset="-120"/>
              </a:rPr>
              <a:t>hoger risico bij</a:t>
            </a:r>
            <a:endParaRPr lang="en-US" sz="1300" dirty="0"/>
          </a:p>
          <a:p>
            <a:pPr marL="0" indent="0" algn="ctr">
              <a:buNone/>
            </a:pPr>
            <a:r>
              <a:rPr lang="en-US" sz="1300" dirty="0">
                <a:solidFill>
                  <a:srgbClr val="333333"/>
                </a:solidFill>
                <a:latin typeface="Calibri" pitchFamily="34" charset="0"/>
                <a:ea typeface="Calibri" pitchFamily="34" charset="-122"/>
                <a:cs typeface="Calibri" pitchFamily="34" charset="-120"/>
              </a:rPr>
              <a:t>matige/hoge myopie</a:t>
            </a:r>
            <a:endParaRPr lang="en-US" sz="1300" dirty="0"/>
          </a:p>
        </p:txBody>
      </p:sp>
      <p:sp>
        <p:nvSpPr>
          <p:cNvPr id="17" name="Shape 15"/>
          <p:cNvSpPr/>
          <p:nvPr/>
        </p:nvSpPr>
        <p:spPr>
          <a:xfrm>
            <a:off x="6080760" y="1389888"/>
            <a:ext cx="2651760" cy="2834640"/>
          </a:xfrm>
          <a:prstGeom prst="rect">
            <a:avLst/>
          </a:prstGeom>
          <a:solidFill>
            <a:srgbClr val="E6E6E6"/>
          </a:solidFill>
          <a:ln w="12700">
            <a:solidFill>
              <a:srgbClr val="CCCCCC"/>
            </a:solidFill>
            <a:prstDash val="solid"/>
          </a:ln>
        </p:spPr>
        <p:txBody>
          <a:bodyPr/>
          <a:lstStyle/>
          <a:p>
            <a:endParaRPr lang="nl-NL"/>
          </a:p>
        </p:txBody>
      </p:sp>
      <p:sp>
        <p:nvSpPr>
          <p:cNvPr id="18" name="Shape 16"/>
          <p:cNvSpPr/>
          <p:nvPr/>
        </p:nvSpPr>
        <p:spPr>
          <a:xfrm>
            <a:off x="6080760" y="1389888"/>
            <a:ext cx="2651760" cy="182880"/>
          </a:xfrm>
          <a:prstGeom prst="rect">
            <a:avLst/>
          </a:prstGeom>
          <a:solidFill>
            <a:srgbClr val="CC6600"/>
          </a:solidFill>
          <a:ln w="12700">
            <a:solidFill>
              <a:srgbClr val="CC6600"/>
            </a:solidFill>
            <a:prstDash val="solid"/>
          </a:ln>
        </p:spPr>
        <p:txBody>
          <a:bodyPr/>
          <a:lstStyle/>
          <a:p>
            <a:endParaRPr lang="nl-NL"/>
          </a:p>
        </p:txBody>
      </p:sp>
      <p:sp>
        <p:nvSpPr>
          <p:cNvPr id="19" name="Shape 17"/>
          <p:cNvSpPr/>
          <p:nvPr/>
        </p:nvSpPr>
        <p:spPr>
          <a:xfrm>
            <a:off x="6080760" y="1481328"/>
            <a:ext cx="2651760" cy="91440"/>
          </a:xfrm>
          <a:prstGeom prst="rect">
            <a:avLst/>
          </a:prstGeom>
          <a:solidFill>
            <a:srgbClr val="CC6600"/>
          </a:solidFill>
          <a:ln w="12700">
            <a:solidFill>
              <a:srgbClr val="CC6600"/>
            </a:solidFill>
            <a:prstDash val="solid"/>
          </a:ln>
        </p:spPr>
        <p:txBody>
          <a:bodyPr/>
          <a:lstStyle/>
          <a:p>
            <a:endParaRPr lang="nl-NL"/>
          </a:p>
        </p:txBody>
      </p:sp>
      <p:sp>
        <p:nvSpPr>
          <p:cNvPr id="20" name="Text 18"/>
          <p:cNvSpPr/>
          <p:nvPr/>
        </p:nvSpPr>
        <p:spPr>
          <a:xfrm>
            <a:off x="6080760" y="1627632"/>
            <a:ext cx="2651760" cy="1005840"/>
          </a:xfrm>
          <a:prstGeom prst="rect">
            <a:avLst/>
          </a:prstGeom>
          <a:noFill/>
          <a:ln/>
        </p:spPr>
        <p:txBody>
          <a:bodyPr wrap="square" rtlCol="0" anchor="ctr"/>
          <a:lstStyle/>
          <a:p>
            <a:pPr marL="0" indent="0" algn="ctr">
              <a:buNone/>
            </a:pPr>
            <a:r>
              <a:rPr lang="en-US" sz="3800" b="1" dirty="0">
                <a:solidFill>
                  <a:srgbClr val="CC6600"/>
                </a:solidFill>
                <a:latin typeface="Calibri" pitchFamily="34" charset="0"/>
                <a:ea typeface="Calibri" pitchFamily="34" charset="-122"/>
                <a:cs typeface="Calibri" pitchFamily="34" charset="-120"/>
              </a:rPr>
              <a:t>193 mln</a:t>
            </a:r>
            <a:endParaRPr lang="en-US" sz="3800" dirty="0"/>
          </a:p>
        </p:txBody>
      </p:sp>
      <p:sp>
        <p:nvSpPr>
          <p:cNvPr id="21" name="Text 19"/>
          <p:cNvSpPr/>
          <p:nvPr/>
        </p:nvSpPr>
        <p:spPr>
          <a:xfrm>
            <a:off x="6080760" y="2670048"/>
            <a:ext cx="2651760" cy="822960"/>
          </a:xfrm>
          <a:prstGeom prst="rect">
            <a:avLst/>
          </a:prstGeom>
          <a:noFill/>
          <a:ln/>
        </p:spPr>
        <p:txBody>
          <a:bodyPr wrap="square" rtlCol="0" anchor="ctr"/>
          <a:lstStyle/>
          <a:p>
            <a:pPr marL="0" indent="0" algn="ctr">
              <a:buNone/>
            </a:pPr>
            <a:r>
              <a:rPr lang="en-US" sz="1300" dirty="0">
                <a:solidFill>
                  <a:srgbClr val="333333"/>
                </a:solidFill>
                <a:latin typeface="Calibri" pitchFamily="34" charset="0"/>
                <a:ea typeface="Calibri" pitchFamily="34" charset="-122"/>
                <a:cs typeface="Calibri" pitchFamily="34" charset="-120"/>
              </a:rPr>
              <a:t>OAG-patiënten verwacht</a:t>
            </a:r>
            <a:endParaRPr lang="en-US" sz="1300" dirty="0"/>
          </a:p>
          <a:p>
            <a:pPr marL="0" indent="0" algn="ctr">
              <a:buNone/>
            </a:pPr>
            <a:r>
              <a:rPr lang="en-US" sz="1300" dirty="0">
                <a:solidFill>
                  <a:srgbClr val="333333"/>
                </a:solidFill>
                <a:latin typeface="Calibri" pitchFamily="34" charset="0"/>
                <a:ea typeface="Calibri" pitchFamily="34" charset="-122"/>
                <a:cs typeface="Calibri" pitchFamily="34" charset="-120"/>
              </a:rPr>
              <a:t>in 2060 (alle leeftijden)</a:t>
            </a:r>
            <a:endParaRPr lang="en-US" sz="1300" dirty="0"/>
          </a:p>
        </p:txBody>
      </p:sp>
      <p:sp>
        <p:nvSpPr>
          <p:cNvPr id="23" name="Text 21"/>
          <p:cNvSpPr/>
          <p:nvPr/>
        </p:nvSpPr>
        <p:spPr>
          <a:xfrm>
            <a:off x="274320" y="4718304"/>
            <a:ext cx="7772400" cy="292608"/>
          </a:xfrm>
          <a:prstGeom prst="rect">
            <a:avLst/>
          </a:prstGeom>
          <a:noFill/>
          <a:ln/>
        </p:spPr>
        <p:txBody>
          <a:bodyPr wrap="square" rtlCol="0" anchor="ctr"/>
          <a:lstStyle/>
          <a:p>
            <a:pPr marL="0" indent="0">
              <a:buNone/>
            </a:pPr>
            <a:r>
              <a:rPr lang="en-US" sz="1000" dirty="0">
                <a:solidFill>
                  <a:srgbClr val="CCCCCC"/>
                </a:solidFill>
                <a:latin typeface="Calibri" pitchFamily="34" charset="0"/>
                <a:ea typeface="Calibri" pitchFamily="34" charset="-122"/>
                <a:cs typeface="Calibri" pitchFamily="34" charset="-120"/>
              </a:rPr>
              <a:t>Bronnen: Marcus et al. Ophthalmology 2011 (OR 1,92) · Haarman et al. IOVS 2020 (OR 2,92) · Wang et al. AJO 2026 (RR 1,9)</a:t>
            </a:r>
            <a:endParaRPr lang="en-US" sz="1000" dirty="0"/>
          </a:p>
        </p:txBody>
      </p:sp>
      <p:sp>
        <p:nvSpPr>
          <p:cNvPr id="24" name="Shape 22"/>
          <p:cNvSpPr/>
          <p:nvPr/>
        </p:nvSpPr>
        <p:spPr>
          <a:xfrm>
            <a:off x="320040" y="4645152"/>
            <a:ext cx="8503920" cy="0"/>
          </a:xfrm>
          <a:prstGeom prst="line">
            <a:avLst/>
          </a:prstGeom>
          <a:noFill/>
          <a:ln w="15240">
            <a:solidFill>
              <a:srgbClr val="00AFDC"/>
            </a:solidFill>
            <a:prstDash val="solid"/>
          </a:ln>
        </p:spPr>
        <p:txBody>
          <a:bodyPr/>
          <a:lstStyle/>
          <a:p>
            <a:endParaRPr lang="nl-NL"/>
          </a:p>
        </p:txBody>
      </p:sp>
      <p:pic>
        <p:nvPicPr>
          <p:cNvPr id="25"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658368" y="228600"/>
            <a:ext cx="7315200" cy="502920"/>
          </a:xfrm>
          <a:prstGeom prst="rect">
            <a:avLst/>
          </a:prstGeom>
          <a:noFill/>
          <a:ln/>
        </p:spPr>
        <p:txBody>
          <a:bodyPr wrap="square" rtlCol="0" anchor="ctr"/>
          <a:lstStyle/>
          <a:p>
            <a:pPr marL="0" indent="0">
              <a:buNone/>
            </a:pPr>
            <a:r>
              <a:rPr lang="en-US" sz="2400" b="1" dirty="0">
                <a:solidFill>
                  <a:srgbClr val="006991"/>
                </a:solidFill>
                <a:latin typeface="Calibri" pitchFamily="34" charset="0"/>
                <a:ea typeface="Calibri" pitchFamily="34" charset="-122"/>
                <a:cs typeface="Calibri" pitchFamily="34" charset="-120"/>
              </a:rPr>
              <a:t>Risico neemt toe met ernst</a:t>
            </a:r>
            <a:endParaRPr lang="en-US" sz="2400" dirty="0"/>
          </a:p>
        </p:txBody>
      </p:sp>
      <p:sp>
        <p:nvSpPr>
          <p:cNvPr id="4" name="Text 2"/>
          <p:cNvSpPr/>
          <p:nvPr/>
        </p:nvSpPr>
        <p:spPr>
          <a:xfrm>
            <a:off x="320040" y="4804474"/>
            <a:ext cx="6026516" cy="191249"/>
          </a:xfrm>
          <a:prstGeom prst="rect">
            <a:avLst/>
          </a:prstGeom>
          <a:noFill/>
          <a:ln/>
        </p:spPr>
        <p:txBody>
          <a:bodyPr wrap="square" rtlCol="0" anchor="ctr"/>
          <a:lstStyle/>
          <a:p>
            <a:pPr marL="0" indent="0">
              <a:buNone/>
            </a:pPr>
            <a:r>
              <a:rPr lang="en-US" sz="1200" dirty="0">
                <a:solidFill>
                  <a:srgbClr val="666666"/>
                </a:solidFill>
                <a:latin typeface="Calibri" pitchFamily="34" charset="0"/>
                <a:ea typeface="Calibri" pitchFamily="34" charset="-122"/>
                <a:cs typeface="Calibri" pitchFamily="34" charset="-120"/>
              </a:rPr>
              <a:t>Odds ratio </a:t>
            </a:r>
            <a:r>
              <a:rPr lang="en-US" sz="1200" dirty="0" err="1">
                <a:solidFill>
                  <a:srgbClr val="666666"/>
                </a:solidFill>
                <a:latin typeface="Calibri" pitchFamily="34" charset="0"/>
                <a:ea typeface="Calibri" pitchFamily="34" charset="-122"/>
                <a:cs typeface="Calibri" pitchFamily="34" charset="-120"/>
              </a:rPr>
              <a:t>voor</a:t>
            </a:r>
            <a:r>
              <a:rPr lang="en-US" sz="1200" dirty="0">
                <a:solidFill>
                  <a:srgbClr val="666666"/>
                </a:solidFill>
                <a:latin typeface="Calibri" pitchFamily="34" charset="0"/>
                <a:ea typeface="Calibri" pitchFamily="34" charset="-122"/>
                <a:cs typeface="Calibri" pitchFamily="34" charset="-120"/>
              </a:rPr>
              <a:t> </a:t>
            </a:r>
            <a:r>
              <a:rPr lang="en-US" sz="1200" dirty="0" err="1">
                <a:solidFill>
                  <a:srgbClr val="666666"/>
                </a:solidFill>
                <a:latin typeface="Calibri" pitchFamily="34" charset="0"/>
                <a:ea typeface="Calibri" pitchFamily="34" charset="-122"/>
                <a:cs typeface="Calibri" pitchFamily="34" charset="-120"/>
              </a:rPr>
              <a:t>primair</a:t>
            </a:r>
            <a:r>
              <a:rPr lang="en-US" sz="1200" dirty="0">
                <a:solidFill>
                  <a:srgbClr val="666666"/>
                </a:solidFill>
                <a:latin typeface="Calibri" pitchFamily="34" charset="0"/>
                <a:ea typeface="Calibri" pitchFamily="34" charset="-122"/>
                <a:cs typeface="Calibri" pitchFamily="34" charset="-120"/>
              </a:rPr>
              <a:t> </a:t>
            </a:r>
            <a:r>
              <a:rPr lang="en-US" sz="1200" dirty="0" err="1">
                <a:solidFill>
                  <a:srgbClr val="666666"/>
                </a:solidFill>
                <a:latin typeface="Calibri" pitchFamily="34" charset="0"/>
                <a:ea typeface="Calibri" pitchFamily="34" charset="-122"/>
                <a:cs typeface="Calibri" pitchFamily="34" charset="-120"/>
              </a:rPr>
              <a:t>openkamerhoek</a:t>
            </a:r>
            <a:r>
              <a:rPr lang="en-US" sz="1200" dirty="0">
                <a:solidFill>
                  <a:srgbClr val="666666"/>
                </a:solidFill>
                <a:latin typeface="Calibri" pitchFamily="34" charset="0"/>
                <a:ea typeface="Calibri" pitchFamily="34" charset="-122"/>
                <a:cs typeface="Calibri" pitchFamily="34" charset="-120"/>
              </a:rPr>
              <a:t> </a:t>
            </a:r>
            <a:r>
              <a:rPr lang="en-US" sz="1200" dirty="0" err="1">
                <a:solidFill>
                  <a:srgbClr val="666666"/>
                </a:solidFill>
                <a:latin typeface="Calibri" pitchFamily="34" charset="0"/>
                <a:ea typeface="Calibri" pitchFamily="34" charset="-122"/>
                <a:cs typeface="Calibri" pitchFamily="34" charset="-120"/>
              </a:rPr>
              <a:t>glaucoom</a:t>
            </a:r>
            <a:r>
              <a:rPr lang="en-US" sz="1200" dirty="0">
                <a:solidFill>
                  <a:srgbClr val="666666"/>
                </a:solidFill>
                <a:latin typeface="Calibri" pitchFamily="34" charset="0"/>
                <a:ea typeface="Calibri" pitchFamily="34" charset="-122"/>
                <a:cs typeface="Calibri" pitchFamily="34" charset="-120"/>
              </a:rPr>
              <a:t> </a:t>
            </a:r>
            <a:r>
              <a:rPr lang="en-US" sz="1200" dirty="0" err="1">
                <a:solidFill>
                  <a:srgbClr val="666666"/>
                </a:solidFill>
                <a:latin typeface="Calibri" pitchFamily="34" charset="0"/>
                <a:ea typeface="Calibri" pitchFamily="34" charset="-122"/>
                <a:cs typeface="Calibri" pitchFamily="34" charset="-120"/>
              </a:rPr>
              <a:t>t.o.v</a:t>
            </a:r>
            <a:r>
              <a:rPr lang="en-US" sz="1200" dirty="0">
                <a:solidFill>
                  <a:srgbClr val="666666"/>
                </a:solidFill>
                <a:latin typeface="Calibri" pitchFamily="34" charset="0"/>
                <a:ea typeface="Calibri" pitchFamily="34" charset="-122"/>
                <a:cs typeface="Calibri" pitchFamily="34" charset="-120"/>
              </a:rPr>
              <a:t>. emmetropen — Marcus 2011, Haarman 2020, Ha et al. 2022</a:t>
            </a:r>
            <a:endParaRPr lang="en-US" sz="1200" dirty="0"/>
          </a:p>
        </p:txBody>
      </p:sp>
      <p:graphicFrame>
        <p:nvGraphicFramePr>
          <p:cNvPr id="5" name="Chart 0"/>
          <p:cNvGraphicFramePr/>
          <p:nvPr/>
        </p:nvGraphicFramePr>
        <p:xfrm>
          <a:off x="365760" y="1078992"/>
          <a:ext cx="8412480" cy="324612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320040" y="4645152"/>
            <a:ext cx="8503920" cy="0"/>
          </a:xfrm>
          <a:prstGeom prst="line">
            <a:avLst/>
          </a:prstGeom>
          <a:noFill/>
          <a:ln w="15240">
            <a:solidFill>
              <a:srgbClr val="00AFDC"/>
            </a:solidFill>
            <a:prstDash val="solid"/>
          </a:ln>
        </p:spPr>
        <p:txBody>
          <a:bodyPr/>
          <a:lstStyle/>
          <a:p>
            <a:endParaRPr lang="nl-NL"/>
          </a:p>
        </p:txBody>
      </p:sp>
      <p:pic>
        <p:nvPicPr>
          <p:cNvPr id="7" name="Image 0" descr="preencoded.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3">
    <p:bg>
      <p:bgPr>
        <a:solidFill>
          <a:srgbClr val="00AFDC"/>
        </a:solidFill>
        <a:effectLst/>
      </p:bgPr>
    </p:bg>
    <p:spTree>
      <p:nvGrpSpPr>
        <p:cNvPr id="1" name=""/>
        <p:cNvGrpSpPr/>
        <p:nvPr/>
      </p:nvGrpSpPr>
      <p:grpSpPr>
        <a:xfrm>
          <a:off x="0" y="0"/>
          <a:ext cx="0" cy="0"/>
          <a:chOff x="0" y="0"/>
          <a:chExt cx="0" cy="0"/>
        </a:xfrm>
      </p:grpSpPr>
      <p:sp>
        <p:nvSpPr>
          <p:cNvPr id="4" name="Text 2"/>
          <p:cNvSpPr/>
          <p:nvPr/>
        </p:nvSpPr>
        <p:spPr>
          <a:xfrm>
            <a:off x="502920" y="1371600"/>
            <a:ext cx="7772400" cy="1097280"/>
          </a:xfrm>
          <a:prstGeom prst="rect">
            <a:avLst/>
          </a:prstGeom>
          <a:noFill/>
          <a:ln/>
        </p:spPr>
        <p:txBody>
          <a:bodyPr wrap="square" rtlCol="0" anchor="ctr"/>
          <a:lstStyle/>
          <a:p>
            <a:pPr marL="0" indent="0">
              <a:buNone/>
            </a:pPr>
            <a:r>
              <a:rPr lang="en-US" sz="3600" b="1" dirty="0">
                <a:solidFill>
                  <a:srgbClr val="FFFFFF"/>
                </a:solidFill>
                <a:latin typeface="Calibri" pitchFamily="34" charset="0"/>
                <a:ea typeface="Calibri" pitchFamily="34" charset="-122"/>
                <a:cs typeface="Calibri" pitchFamily="34" charset="-120"/>
              </a:rPr>
              <a:t>Biologische mechanismen</a:t>
            </a:r>
            <a:endParaRPr lang="en-US" sz="3600" dirty="0"/>
          </a:p>
        </p:txBody>
      </p:sp>
      <p:sp>
        <p:nvSpPr>
          <p:cNvPr id="5" name="Text 3"/>
          <p:cNvSpPr/>
          <p:nvPr/>
        </p:nvSpPr>
        <p:spPr>
          <a:xfrm>
            <a:off x="502920" y="2514600"/>
            <a:ext cx="6858000" cy="640080"/>
          </a:xfrm>
          <a:prstGeom prst="rect">
            <a:avLst/>
          </a:prstGeom>
          <a:noFill/>
          <a:ln/>
        </p:spPr>
        <p:txBody>
          <a:bodyPr wrap="square" rtlCol="0" anchor="ctr"/>
          <a:lstStyle/>
          <a:p>
            <a:pPr marL="0" indent="0">
              <a:buNone/>
            </a:pPr>
            <a:r>
              <a:rPr lang="en-US" sz="1800" dirty="0">
                <a:solidFill>
                  <a:srgbClr val="FFFFFF"/>
                </a:solidFill>
                <a:latin typeface="Calibri" pitchFamily="34" charset="0"/>
                <a:ea typeface="Calibri" pitchFamily="34" charset="-122"/>
                <a:cs typeface="Calibri" pitchFamily="34" charset="-120"/>
              </a:rPr>
              <a:t>Of </a:t>
            </a:r>
            <a:r>
              <a:rPr lang="en-US" dirty="0" err="1">
                <a:solidFill>
                  <a:srgbClr val="FFFFFF"/>
                </a:solidFill>
                <a:latin typeface="Calibri" pitchFamily="34" charset="0"/>
                <a:ea typeface="Calibri" pitchFamily="34" charset="-122"/>
                <a:cs typeface="Calibri" pitchFamily="34" charset="-120"/>
              </a:rPr>
              <a:t>w</a:t>
            </a:r>
            <a:r>
              <a:rPr lang="en-US" sz="1800" dirty="0" err="1">
                <a:solidFill>
                  <a:srgbClr val="FFFFFF"/>
                </a:solidFill>
                <a:latin typeface="Calibri" pitchFamily="34" charset="0"/>
                <a:ea typeface="Calibri" pitchFamily="34" charset="-122"/>
                <a:cs typeface="Calibri" pitchFamily="34" charset="-120"/>
              </a:rPr>
              <a:t>aarom</a:t>
            </a:r>
            <a:r>
              <a:rPr lang="en-US" sz="1800" dirty="0">
                <a:solidFill>
                  <a:srgbClr val="FFFFFF"/>
                </a:solidFill>
                <a:latin typeface="Calibri" pitchFamily="34" charset="0"/>
                <a:ea typeface="Calibri" pitchFamily="34" charset="-122"/>
                <a:cs typeface="Calibri" pitchFamily="34" charset="-120"/>
              </a:rPr>
              <a:t> dit huwelijk structureel problematisch is</a:t>
            </a:r>
            <a:endParaRPr lang="en-US" sz="1800" dirty="0"/>
          </a:p>
        </p:txBody>
      </p:sp>
      <p:sp>
        <p:nvSpPr>
          <p:cNvPr id="6" name="Shape 4"/>
          <p:cNvSpPr/>
          <p:nvPr/>
        </p:nvSpPr>
        <p:spPr>
          <a:xfrm>
            <a:off x="320040" y="4645152"/>
            <a:ext cx="8503920" cy="0"/>
          </a:xfrm>
          <a:prstGeom prst="line">
            <a:avLst/>
          </a:prstGeom>
          <a:noFill/>
          <a:ln w="15240">
            <a:solidFill>
              <a:srgbClr val="FFFFFF">
                <a:alpha val="50000"/>
              </a:srgbClr>
            </a:solidFill>
            <a:prstDash val="solid"/>
          </a:ln>
        </p:spPr>
        <p:txBody>
          <a:bodyPr/>
          <a:lstStyle/>
          <a:p>
            <a:endParaRPr lang="nl-NL"/>
          </a:p>
        </p:txBody>
      </p:sp>
      <p:pic>
        <p:nvPicPr>
          <p:cNvPr id="7"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658368" y="228600"/>
            <a:ext cx="7772400" cy="566928"/>
          </a:xfrm>
          <a:prstGeom prst="rect">
            <a:avLst/>
          </a:prstGeom>
          <a:noFill/>
          <a:ln/>
        </p:spPr>
        <p:txBody>
          <a:bodyPr wrap="square" rtlCol="0" anchor="ctr"/>
          <a:lstStyle/>
          <a:p>
            <a:pPr marL="0" indent="0">
              <a:buNone/>
            </a:pPr>
            <a:r>
              <a:rPr lang="en-US" sz="2200" b="1" dirty="0">
                <a:solidFill>
                  <a:srgbClr val="006991"/>
                </a:solidFill>
                <a:latin typeface="Calibri" pitchFamily="34" charset="0"/>
                <a:ea typeface="Calibri" pitchFamily="34" charset="-122"/>
                <a:cs typeface="Calibri" pitchFamily="34" charset="-120"/>
              </a:rPr>
              <a:t>Waarom verhoogt een bijziend oog het risico op glaucoom?</a:t>
            </a:r>
            <a:endParaRPr lang="en-US" sz="2200" dirty="0"/>
          </a:p>
        </p:txBody>
      </p:sp>
      <p:sp>
        <p:nvSpPr>
          <p:cNvPr id="4" name="Text 2"/>
          <p:cNvSpPr/>
          <p:nvPr/>
        </p:nvSpPr>
        <p:spPr>
          <a:xfrm>
            <a:off x="658368" y="804672"/>
            <a:ext cx="7772400" cy="320040"/>
          </a:xfrm>
          <a:prstGeom prst="rect">
            <a:avLst/>
          </a:prstGeom>
          <a:noFill/>
          <a:ln/>
        </p:spPr>
        <p:txBody>
          <a:bodyPr wrap="square" rtlCol="0" anchor="ctr"/>
          <a:lstStyle/>
          <a:p>
            <a:pPr marL="0" indent="0">
              <a:buNone/>
            </a:pPr>
            <a:r>
              <a:rPr lang="en-US" sz="1200" dirty="0">
                <a:solidFill>
                  <a:srgbClr val="666666"/>
                </a:solidFill>
                <a:latin typeface="Calibri" pitchFamily="34" charset="0"/>
                <a:ea typeface="Calibri" pitchFamily="34" charset="-122"/>
                <a:cs typeface="Calibri" pitchFamily="34" charset="-120"/>
              </a:rPr>
              <a:t>Bij bijziendheid is de oogbol te lang gegroeid. Dat heeft vier gevolgen voor de oogzenuw achterin het oog.</a:t>
            </a:r>
            <a:endParaRPr lang="en-US" sz="1200" dirty="0"/>
          </a:p>
        </p:txBody>
      </p:sp>
      <p:sp>
        <p:nvSpPr>
          <p:cNvPr id="5" name="Shape 3"/>
          <p:cNvSpPr/>
          <p:nvPr/>
        </p:nvSpPr>
        <p:spPr>
          <a:xfrm>
            <a:off x="502920" y="1234440"/>
            <a:ext cx="2194560" cy="1508760"/>
          </a:xfrm>
          <a:prstGeom prst="ellipse">
            <a:avLst/>
          </a:prstGeom>
          <a:solidFill>
            <a:srgbClr val="E8F6FC"/>
          </a:solidFill>
          <a:ln w="25400">
            <a:solidFill>
              <a:srgbClr val="00AFDC"/>
            </a:solidFill>
            <a:prstDash val="solid"/>
          </a:ln>
        </p:spPr>
        <p:txBody>
          <a:bodyPr/>
          <a:lstStyle/>
          <a:p>
            <a:endParaRPr lang="nl-NL"/>
          </a:p>
        </p:txBody>
      </p:sp>
      <p:sp>
        <p:nvSpPr>
          <p:cNvPr id="6" name="Text 4"/>
          <p:cNvSpPr/>
          <p:nvPr/>
        </p:nvSpPr>
        <p:spPr>
          <a:xfrm>
            <a:off x="457200" y="1828800"/>
            <a:ext cx="2194560" cy="292608"/>
          </a:xfrm>
          <a:prstGeom prst="rect">
            <a:avLst/>
          </a:prstGeom>
          <a:noFill/>
          <a:ln/>
        </p:spPr>
        <p:txBody>
          <a:bodyPr wrap="square" rtlCol="0" anchor="ctr"/>
          <a:lstStyle/>
          <a:p>
            <a:pPr marL="0" indent="0" algn="ctr">
              <a:buNone/>
            </a:pPr>
            <a:r>
              <a:rPr lang="en-US" sz="1050" b="1" dirty="0">
                <a:solidFill>
                  <a:srgbClr val="006991"/>
                </a:solidFill>
                <a:latin typeface="Calibri" pitchFamily="34" charset="0"/>
                <a:ea typeface="Calibri" pitchFamily="34" charset="-122"/>
                <a:cs typeface="Calibri" pitchFamily="34" charset="-120"/>
              </a:rPr>
              <a:t>Normaal </a:t>
            </a:r>
            <a:r>
              <a:rPr lang="en-US" sz="1050" b="1" dirty="0" err="1">
                <a:solidFill>
                  <a:srgbClr val="006991"/>
                </a:solidFill>
                <a:latin typeface="Calibri" pitchFamily="34" charset="0"/>
                <a:ea typeface="Calibri" pitchFamily="34" charset="-122"/>
                <a:cs typeface="Calibri" pitchFamily="34" charset="-120"/>
              </a:rPr>
              <a:t>oog</a:t>
            </a:r>
            <a:r>
              <a:rPr lang="en-US" sz="1050" b="1" dirty="0">
                <a:solidFill>
                  <a:srgbClr val="006991"/>
                </a:solidFill>
                <a:latin typeface="Calibri" pitchFamily="34" charset="0"/>
                <a:ea typeface="Calibri" pitchFamily="34" charset="-122"/>
                <a:cs typeface="Calibri" pitchFamily="34" charset="-120"/>
              </a:rPr>
              <a:t>  23-24 mm</a:t>
            </a:r>
            <a:endParaRPr lang="en-US" sz="1050" dirty="0"/>
          </a:p>
        </p:txBody>
      </p:sp>
      <p:sp>
        <p:nvSpPr>
          <p:cNvPr id="9" name="Text 7"/>
          <p:cNvSpPr/>
          <p:nvPr/>
        </p:nvSpPr>
        <p:spPr>
          <a:xfrm>
            <a:off x="2715768" y="1874520"/>
            <a:ext cx="731520" cy="256032"/>
          </a:xfrm>
          <a:prstGeom prst="rect">
            <a:avLst/>
          </a:prstGeom>
          <a:noFill/>
          <a:ln/>
        </p:spPr>
        <p:txBody>
          <a:bodyPr wrap="square" rtlCol="0" anchor="ctr"/>
          <a:lstStyle/>
          <a:p>
            <a:pPr marL="0" indent="0" algn="ctr">
              <a:buNone/>
            </a:pPr>
            <a:r>
              <a:rPr lang="en-US" sz="1000" dirty="0">
                <a:solidFill>
                  <a:srgbClr val="CCCCCC"/>
                </a:solidFill>
                <a:latin typeface="Calibri" pitchFamily="34" charset="0"/>
                <a:ea typeface="Calibri" pitchFamily="34" charset="-122"/>
                <a:cs typeface="Calibri" pitchFamily="34" charset="-120"/>
              </a:rPr>
              <a:t>te lang</a:t>
            </a:r>
            <a:endParaRPr lang="en-US" sz="1000" dirty="0"/>
          </a:p>
        </p:txBody>
      </p:sp>
      <p:sp>
        <p:nvSpPr>
          <p:cNvPr id="10" name="Shape 8"/>
          <p:cNvSpPr/>
          <p:nvPr/>
        </p:nvSpPr>
        <p:spPr>
          <a:xfrm>
            <a:off x="2880360" y="2084832"/>
            <a:ext cx="594360" cy="0"/>
          </a:xfrm>
          <a:prstGeom prst="line">
            <a:avLst/>
          </a:prstGeom>
          <a:noFill/>
          <a:ln w="19050">
            <a:solidFill>
              <a:srgbClr val="CCCCCC"/>
            </a:solidFill>
            <a:prstDash val="solid"/>
          </a:ln>
        </p:spPr>
        <p:txBody>
          <a:bodyPr/>
          <a:lstStyle/>
          <a:p>
            <a:endParaRPr lang="nl-NL"/>
          </a:p>
        </p:txBody>
      </p:sp>
      <p:sp>
        <p:nvSpPr>
          <p:cNvPr id="11" name="Shape 9"/>
          <p:cNvSpPr/>
          <p:nvPr/>
        </p:nvSpPr>
        <p:spPr>
          <a:xfrm>
            <a:off x="3310128" y="1993392"/>
            <a:ext cx="164592" cy="91440"/>
          </a:xfrm>
          <a:prstGeom prst="line">
            <a:avLst/>
          </a:prstGeom>
          <a:noFill/>
          <a:ln w="19050">
            <a:solidFill>
              <a:srgbClr val="CCCCCC"/>
            </a:solidFill>
            <a:prstDash val="solid"/>
          </a:ln>
        </p:spPr>
        <p:txBody>
          <a:bodyPr/>
          <a:lstStyle/>
          <a:p>
            <a:endParaRPr lang="nl-NL"/>
          </a:p>
        </p:txBody>
      </p:sp>
      <p:sp>
        <p:nvSpPr>
          <p:cNvPr id="12" name="Shape 10"/>
          <p:cNvSpPr/>
          <p:nvPr/>
        </p:nvSpPr>
        <p:spPr>
          <a:xfrm>
            <a:off x="3310128" y="2084832"/>
            <a:ext cx="164592" cy="0"/>
          </a:xfrm>
          <a:prstGeom prst="line">
            <a:avLst/>
          </a:prstGeom>
          <a:noFill/>
          <a:ln w="19050">
            <a:solidFill>
              <a:srgbClr val="CCCCCC"/>
            </a:solidFill>
            <a:prstDash val="solid"/>
          </a:ln>
        </p:spPr>
        <p:txBody>
          <a:bodyPr/>
          <a:lstStyle/>
          <a:p>
            <a:endParaRPr lang="nl-NL"/>
          </a:p>
        </p:txBody>
      </p:sp>
      <p:sp>
        <p:nvSpPr>
          <p:cNvPr id="13" name="Shape 11"/>
          <p:cNvSpPr/>
          <p:nvPr/>
        </p:nvSpPr>
        <p:spPr>
          <a:xfrm>
            <a:off x="3657600" y="1234440"/>
            <a:ext cx="2926080" cy="1508760"/>
          </a:xfrm>
          <a:prstGeom prst="ellipse">
            <a:avLst/>
          </a:prstGeom>
          <a:solidFill>
            <a:srgbClr val="FDF0EC"/>
          </a:solidFill>
          <a:ln w="25400">
            <a:solidFill>
              <a:srgbClr val="CC6600"/>
            </a:solidFill>
            <a:prstDash val="solid"/>
          </a:ln>
        </p:spPr>
        <p:txBody>
          <a:bodyPr/>
          <a:lstStyle/>
          <a:p>
            <a:endParaRPr lang="nl-NL"/>
          </a:p>
        </p:txBody>
      </p:sp>
      <p:sp>
        <p:nvSpPr>
          <p:cNvPr id="14" name="Text 12"/>
          <p:cNvSpPr/>
          <p:nvPr/>
        </p:nvSpPr>
        <p:spPr>
          <a:xfrm>
            <a:off x="3657600" y="1828800"/>
            <a:ext cx="2926080" cy="292608"/>
          </a:xfrm>
          <a:prstGeom prst="rect">
            <a:avLst/>
          </a:prstGeom>
          <a:noFill/>
          <a:ln/>
        </p:spPr>
        <p:txBody>
          <a:bodyPr wrap="square" rtlCol="0" anchor="ctr"/>
          <a:lstStyle/>
          <a:p>
            <a:pPr marL="0" indent="0" algn="ctr">
              <a:buNone/>
            </a:pPr>
            <a:r>
              <a:rPr lang="en-US" sz="1050" b="1" dirty="0">
                <a:solidFill>
                  <a:srgbClr val="CC3300"/>
                </a:solidFill>
                <a:latin typeface="Calibri" pitchFamily="34" charset="0"/>
                <a:ea typeface="Calibri" pitchFamily="34" charset="-122"/>
                <a:cs typeface="Calibri" pitchFamily="34" charset="-120"/>
              </a:rPr>
              <a:t>Hoog </a:t>
            </a:r>
            <a:r>
              <a:rPr lang="en-US" sz="1050" b="1" dirty="0" err="1">
                <a:solidFill>
                  <a:srgbClr val="CC3300"/>
                </a:solidFill>
                <a:latin typeface="Calibri" pitchFamily="34" charset="0"/>
                <a:ea typeface="Calibri" pitchFamily="34" charset="-122"/>
                <a:cs typeface="Calibri" pitchFamily="34" charset="-120"/>
              </a:rPr>
              <a:t>Bijziend</a:t>
            </a:r>
            <a:r>
              <a:rPr lang="en-US" sz="1050" b="1" dirty="0">
                <a:solidFill>
                  <a:srgbClr val="CC3300"/>
                </a:solidFill>
                <a:latin typeface="Calibri" pitchFamily="34" charset="0"/>
                <a:ea typeface="Calibri" pitchFamily="34" charset="-122"/>
                <a:cs typeface="Calibri" pitchFamily="34" charset="-120"/>
              </a:rPr>
              <a:t> oog  &gt;26 mm</a:t>
            </a:r>
            <a:endParaRPr lang="en-US" sz="1050" dirty="0"/>
          </a:p>
        </p:txBody>
      </p:sp>
      <p:sp>
        <p:nvSpPr>
          <p:cNvPr id="17" name="Shape 15"/>
          <p:cNvSpPr/>
          <p:nvPr/>
        </p:nvSpPr>
        <p:spPr>
          <a:xfrm>
            <a:off x="6766560" y="1234440"/>
            <a:ext cx="2148840" cy="1828800"/>
          </a:xfrm>
          <a:prstGeom prst="rect">
            <a:avLst/>
          </a:prstGeom>
          <a:solidFill>
            <a:srgbClr val="00AFDC">
              <a:alpha val="10000"/>
            </a:srgbClr>
          </a:solidFill>
          <a:ln w="12700">
            <a:solidFill>
              <a:srgbClr val="00AFDC">
                <a:alpha val="50000"/>
              </a:srgbClr>
            </a:solidFill>
            <a:prstDash val="solid"/>
          </a:ln>
        </p:spPr>
        <p:txBody>
          <a:bodyPr/>
          <a:lstStyle/>
          <a:p>
            <a:endParaRPr lang="nl-NL"/>
          </a:p>
        </p:txBody>
      </p:sp>
      <p:sp>
        <p:nvSpPr>
          <p:cNvPr id="18" name="Text 16"/>
          <p:cNvSpPr/>
          <p:nvPr/>
        </p:nvSpPr>
        <p:spPr>
          <a:xfrm>
            <a:off x="6858000" y="1298448"/>
            <a:ext cx="1965960" cy="256032"/>
          </a:xfrm>
          <a:prstGeom prst="rect">
            <a:avLst/>
          </a:prstGeom>
          <a:noFill/>
          <a:ln/>
        </p:spPr>
        <p:txBody>
          <a:bodyPr wrap="square" rtlCol="0" anchor="ctr"/>
          <a:lstStyle/>
          <a:p>
            <a:pPr marL="0" indent="0">
              <a:buNone/>
            </a:pPr>
            <a:r>
              <a:rPr lang="en-US" sz="1100" b="1" dirty="0">
                <a:solidFill>
                  <a:srgbClr val="006991"/>
                </a:solidFill>
                <a:latin typeface="Calibri" pitchFamily="34" charset="0"/>
                <a:ea typeface="Calibri" pitchFamily="34" charset="-122"/>
                <a:cs typeface="Calibri" pitchFamily="34" charset="-120"/>
              </a:rPr>
              <a:t>Kortom:</a:t>
            </a:r>
            <a:endParaRPr lang="en-US" sz="1100" dirty="0"/>
          </a:p>
        </p:txBody>
      </p:sp>
      <p:sp>
        <p:nvSpPr>
          <p:cNvPr id="19" name="Text 17"/>
          <p:cNvSpPr/>
          <p:nvPr/>
        </p:nvSpPr>
        <p:spPr>
          <a:xfrm>
            <a:off x="6858000" y="1554480"/>
            <a:ext cx="1965960" cy="1325880"/>
          </a:xfrm>
          <a:prstGeom prst="rect">
            <a:avLst/>
          </a:prstGeom>
          <a:noFill/>
          <a:ln/>
        </p:spPr>
        <p:txBody>
          <a:bodyPr wrap="square" rtlCol="0" anchor="ctr"/>
          <a:lstStyle/>
          <a:p>
            <a:pPr marL="0" indent="0">
              <a:buNone/>
            </a:pPr>
            <a:r>
              <a:rPr lang="en-US" sz="1100" dirty="0">
                <a:solidFill>
                  <a:srgbClr val="006991"/>
                </a:solidFill>
                <a:latin typeface="Calibri" pitchFamily="34" charset="0"/>
                <a:ea typeface="Calibri" pitchFamily="34" charset="-122"/>
                <a:cs typeface="Calibri" pitchFamily="34" charset="-120"/>
              </a:rPr>
              <a:t>Een bijziend oog is structureel kwetsbaarder. </a:t>
            </a:r>
          </a:p>
          <a:p>
            <a:r>
              <a:rPr lang="en-US" sz="1100" dirty="0" err="1">
                <a:solidFill>
                  <a:srgbClr val="006991"/>
                </a:solidFill>
                <a:latin typeface="Calibri" pitchFamily="34" charset="0"/>
                <a:ea typeface="Calibri" pitchFamily="34" charset="-122"/>
                <a:cs typeface="Calibri" pitchFamily="34" charset="-120"/>
              </a:rPr>
              <a:t>Glaucoom</a:t>
            </a:r>
            <a:r>
              <a:rPr lang="en-US" sz="1100" dirty="0">
                <a:solidFill>
                  <a:srgbClr val="006991"/>
                </a:solidFill>
                <a:latin typeface="Calibri" pitchFamily="34" charset="0"/>
                <a:ea typeface="Calibri" pitchFamily="34" charset="-122"/>
                <a:cs typeface="Calibri" pitchFamily="34" charset="-120"/>
              </a:rPr>
              <a:t> </a:t>
            </a:r>
            <a:r>
              <a:rPr lang="en-US" sz="1100" dirty="0" err="1">
                <a:solidFill>
                  <a:srgbClr val="006991"/>
                </a:solidFill>
                <a:latin typeface="Calibri" pitchFamily="34" charset="0"/>
                <a:ea typeface="Calibri" pitchFamily="34" charset="-122"/>
                <a:cs typeface="Calibri" pitchFamily="34" charset="-120"/>
              </a:rPr>
              <a:t>kan</a:t>
            </a:r>
            <a:r>
              <a:rPr lang="en-US" sz="1100" dirty="0">
                <a:solidFill>
                  <a:srgbClr val="006991"/>
                </a:solidFill>
                <a:latin typeface="Calibri" pitchFamily="34" charset="0"/>
                <a:ea typeface="Calibri" pitchFamily="34" charset="-122"/>
                <a:cs typeface="Calibri" pitchFamily="34" charset="-120"/>
              </a:rPr>
              <a:t> </a:t>
            </a:r>
            <a:r>
              <a:rPr lang="en-US" sz="1100" dirty="0" err="1">
                <a:solidFill>
                  <a:srgbClr val="006991"/>
                </a:solidFill>
                <a:latin typeface="Calibri" pitchFamily="34" charset="0"/>
                <a:ea typeface="Calibri" pitchFamily="34" charset="-122"/>
                <a:cs typeface="Calibri" pitchFamily="34" charset="-120"/>
              </a:rPr>
              <a:t>ontstaan</a:t>
            </a:r>
            <a:endParaRPr lang="en-US" sz="1100" dirty="0">
              <a:solidFill>
                <a:srgbClr val="006991"/>
              </a:solidFill>
              <a:latin typeface="Calibri" pitchFamily="34" charset="0"/>
              <a:ea typeface="Calibri" pitchFamily="34" charset="-122"/>
              <a:cs typeface="Calibri" pitchFamily="34" charset="-120"/>
            </a:endParaRPr>
          </a:p>
          <a:p>
            <a:pPr marL="171450" indent="-171450">
              <a:buFont typeface="Arial" panose="020B0604020202020204" pitchFamily="34" charset="0"/>
              <a:buChar char="•"/>
            </a:pPr>
            <a:r>
              <a:rPr lang="en-US" sz="1100" dirty="0" err="1">
                <a:solidFill>
                  <a:srgbClr val="006991"/>
                </a:solidFill>
                <a:latin typeface="Calibri" pitchFamily="34" charset="0"/>
                <a:ea typeface="Calibri" pitchFamily="34" charset="-122"/>
                <a:cs typeface="Calibri" pitchFamily="34" charset="-120"/>
              </a:rPr>
              <a:t>Eerder</a:t>
            </a:r>
            <a:r>
              <a:rPr lang="en-US" sz="1100" dirty="0">
                <a:solidFill>
                  <a:srgbClr val="006991"/>
                </a:solidFill>
                <a:latin typeface="Calibri" pitchFamily="34" charset="0"/>
                <a:ea typeface="Calibri" pitchFamily="34" charset="-122"/>
                <a:cs typeface="Calibri" pitchFamily="34" charset="-120"/>
              </a:rPr>
              <a:t>;</a:t>
            </a:r>
          </a:p>
          <a:p>
            <a:pPr marL="171450" indent="-171450">
              <a:buFont typeface="Arial" panose="020B0604020202020204" pitchFamily="34" charset="0"/>
              <a:buChar char="•"/>
            </a:pPr>
            <a:r>
              <a:rPr lang="en-US" sz="1100" dirty="0" err="1">
                <a:solidFill>
                  <a:srgbClr val="006991"/>
                </a:solidFill>
                <a:latin typeface="Calibri" pitchFamily="34" charset="0"/>
                <a:ea typeface="Calibri" pitchFamily="34" charset="-122"/>
                <a:cs typeface="Calibri" pitchFamily="34" charset="-120"/>
              </a:rPr>
              <a:t>Vaker</a:t>
            </a:r>
            <a:r>
              <a:rPr lang="en-US" sz="1100" dirty="0">
                <a:solidFill>
                  <a:srgbClr val="006991"/>
                </a:solidFill>
                <a:latin typeface="Calibri" pitchFamily="34" charset="0"/>
                <a:ea typeface="Calibri" pitchFamily="34" charset="-122"/>
                <a:cs typeface="Calibri" pitchFamily="34" charset="-120"/>
              </a:rPr>
              <a:t>; </a:t>
            </a:r>
          </a:p>
          <a:p>
            <a:pPr marL="171450" indent="-171450">
              <a:buFont typeface="Arial" panose="020B0604020202020204" pitchFamily="34" charset="0"/>
              <a:buChar char="•"/>
            </a:pPr>
            <a:r>
              <a:rPr lang="en-US" sz="1100" dirty="0">
                <a:solidFill>
                  <a:srgbClr val="006991"/>
                </a:solidFill>
                <a:latin typeface="Calibri" pitchFamily="34" charset="0"/>
                <a:ea typeface="Calibri" pitchFamily="34" charset="-122"/>
                <a:cs typeface="Calibri" pitchFamily="34" charset="-120"/>
              </a:rPr>
              <a:t>En </a:t>
            </a:r>
            <a:r>
              <a:rPr lang="en-US" sz="1100" dirty="0" err="1">
                <a:solidFill>
                  <a:srgbClr val="006991"/>
                </a:solidFill>
                <a:latin typeface="Calibri" pitchFamily="34" charset="0"/>
                <a:ea typeface="Calibri" pitchFamily="34" charset="-122"/>
                <a:cs typeface="Calibri" pitchFamily="34" charset="-120"/>
              </a:rPr>
              <a:t>bij</a:t>
            </a:r>
            <a:r>
              <a:rPr lang="en-US" sz="1100" dirty="0">
                <a:solidFill>
                  <a:srgbClr val="006991"/>
                </a:solidFill>
                <a:latin typeface="Calibri" pitchFamily="34" charset="0"/>
                <a:ea typeface="Calibri" pitchFamily="34" charset="-122"/>
                <a:cs typeface="Calibri" pitchFamily="34" charset="-120"/>
              </a:rPr>
              <a:t> een lagere oogdruk dan normaal.</a:t>
            </a:r>
            <a:endParaRPr lang="en-US" sz="1100" dirty="0"/>
          </a:p>
        </p:txBody>
      </p:sp>
      <p:sp>
        <p:nvSpPr>
          <p:cNvPr id="20" name="Shape 18"/>
          <p:cNvSpPr/>
          <p:nvPr/>
        </p:nvSpPr>
        <p:spPr>
          <a:xfrm>
            <a:off x="502920" y="3291840"/>
            <a:ext cx="274320" cy="274320"/>
          </a:xfrm>
          <a:prstGeom prst="ellipse">
            <a:avLst/>
          </a:prstGeom>
          <a:solidFill>
            <a:srgbClr val="00AFDC"/>
          </a:solidFill>
          <a:ln w="12700">
            <a:solidFill>
              <a:srgbClr val="00AFDC"/>
            </a:solidFill>
            <a:prstDash val="solid"/>
          </a:ln>
        </p:spPr>
        <p:txBody>
          <a:bodyPr/>
          <a:lstStyle/>
          <a:p>
            <a:endParaRPr lang="nl-NL"/>
          </a:p>
        </p:txBody>
      </p:sp>
      <p:sp>
        <p:nvSpPr>
          <p:cNvPr id="21" name="Text 19"/>
          <p:cNvSpPr/>
          <p:nvPr/>
        </p:nvSpPr>
        <p:spPr>
          <a:xfrm>
            <a:off x="502920" y="3291840"/>
            <a:ext cx="27432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1</a:t>
            </a:r>
            <a:endParaRPr lang="en-US" sz="900" dirty="0"/>
          </a:p>
        </p:txBody>
      </p:sp>
      <p:sp>
        <p:nvSpPr>
          <p:cNvPr id="22" name="Text 20"/>
          <p:cNvSpPr/>
          <p:nvPr/>
        </p:nvSpPr>
        <p:spPr>
          <a:xfrm>
            <a:off x="850392" y="3182112"/>
            <a:ext cx="3749040" cy="274320"/>
          </a:xfrm>
          <a:prstGeom prst="rect">
            <a:avLst/>
          </a:prstGeom>
          <a:noFill/>
          <a:ln/>
        </p:spPr>
        <p:txBody>
          <a:bodyPr wrap="square" rtlCol="0" anchor="ctr"/>
          <a:lstStyle/>
          <a:p>
            <a:pPr marL="0" indent="0">
              <a:buNone/>
            </a:pPr>
            <a:r>
              <a:rPr lang="en-US" sz="1100" dirty="0">
                <a:solidFill>
                  <a:srgbClr val="006991"/>
                </a:solidFill>
                <a:latin typeface="Calibri" pitchFamily="34" charset="0"/>
                <a:ea typeface="Calibri" pitchFamily="34" charset="-122"/>
                <a:cs typeface="Calibri" pitchFamily="34" charset="-120"/>
              </a:rPr>
              <a:t>De oogbol rekt het zenuwgebied op</a:t>
            </a:r>
            <a:endParaRPr lang="en-US" sz="1100" dirty="0"/>
          </a:p>
        </p:txBody>
      </p:sp>
      <p:sp>
        <p:nvSpPr>
          <p:cNvPr id="23" name="Text 21"/>
          <p:cNvSpPr/>
          <p:nvPr/>
        </p:nvSpPr>
        <p:spPr>
          <a:xfrm>
            <a:off x="850392" y="3456432"/>
            <a:ext cx="3749040" cy="329184"/>
          </a:xfrm>
          <a:prstGeom prst="rect">
            <a:avLst/>
          </a:prstGeom>
          <a:noFill/>
          <a:ln/>
        </p:spPr>
        <p:txBody>
          <a:bodyPr wrap="square" rtlCol="0" anchor="ctr"/>
          <a:lstStyle/>
          <a:p>
            <a:pPr marL="0" indent="0">
              <a:buNone/>
            </a:pPr>
            <a:r>
              <a:rPr lang="en-US" sz="1000" dirty="0">
                <a:solidFill>
                  <a:srgbClr val="666666"/>
                </a:solidFill>
                <a:latin typeface="Calibri" pitchFamily="34" charset="0"/>
                <a:ea typeface="Calibri" pitchFamily="34" charset="-122"/>
                <a:cs typeface="Calibri" pitchFamily="34" charset="-120"/>
              </a:rPr>
              <a:t>Het weefsel rond de oogzenuw wordt uitgerekt en dunner, waardoor het kwetsbaarder wordt.</a:t>
            </a:r>
            <a:endParaRPr lang="en-US" sz="1000" dirty="0"/>
          </a:p>
        </p:txBody>
      </p:sp>
      <p:sp>
        <p:nvSpPr>
          <p:cNvPr id="24" name="Shape 22"/>
          <p:cNvSpPr/>
          <p:nvPr/>
        </p:nvSpPr>
        <p:spPr>
          <a:xfrm>
            <a:off x="4800600" y="3291840"/>
            <a:ext cx="274320" cy="274320"/>
          </a:xfrm>
          <a:prstGeom prst="ellipse">
            <a:avLst/>
          </a:prstGeom>
          <a:solidFill>
            <a:srgbClr val="00AFDC"/>
          </a:solidFill>
          <a:ln w="12700">
            <a:solidFill>
              <a:srgbClr val="00AFDC"/>
            </a:solidFill>
            <a:prstDash val="solid"/>
          </a:ln>
        </p:spPr>
        <p:txBody>
          <a:bodyPr/>
          <a:lstStyle/>
          <a:p>
            <a:endParaRPr lang="nl-NL"/>
          </a:p>
        </p:txBody>
      </p:sp>
      <p:sp>
        <p:nvSpPr>
          <p:cNvPr id="25" name="Text 23"/>
          <p:cNvSpPr/>
          <p:nvPr/>
        </p:nvSpPr>
        <p:spPr>
          <a:xfrm>
            <a:off x="4800600" y="3291840"/>
            <a:ext cx="27432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2</a:t>
            </a:r>
            <a:endParaRPr lang="en-US" sz="900" dirty="0"/>
          </a:p>
        </p:txBody>
      </p:sp>
      <p:sp>
        <p:nvSpPr>
          <p:cNvPr id="26" name="Text 24"/>
          <p:cNvSpPr/>
          <p:nvPr/>
        </p:nvSpPr>
        <p:spPr>
          <a:xfrm>
            <a:off x="5148072" y="3182112"/>
            <a:ext cx="3749040" cy="274320"/>
          </a:xfrm>
          <a:prstGeom prst="rect">
            <a:avLst/>
          </a:prstGeom>
          <a:noFill/>
          <a:ln/>
        </p:spPr>
        <p:txBody>
          <a:bodyPr wrap="square" rtlCol="0" anchor="ctr"/>
          <a:lstStyle/>
          <a:p>
            <a:pPr marL="0" indent="0">
              <a:buNone/>
            </a:pPr>
            <a:r>
              <a:rPr lang="en-US" sz="1100" dirty="0">
                <a:solidFill>
                  <a:srgbClr val="006991"/>
                </a:solidFill>
                <a:latin typeface="Calibri" pitchFamily="34" charset="0"/>
                <a:ea typeface="Calibri" pitchFamily="34" charset="-122"/>
                <a:cs typeface="Calibri" pitchFamily="34" charset="-120"/>
              </a:rPr>
              <a:t>De steunstructuur verzwakt</a:t>
            </a:r>
            <a:endParaRPr lang="en-US" sz="1100" dirty="0"/>
          </a:p>
        </p:txBody>
      </p:sp>
      <p:sp>
        <p:nvSpPr>
          <p:cNvPr id="27" name="Text 25"/>
          <p:cNvSpPr/>
          <p:nvPr/>
        </p:nvSpPr>
        <p:spPr>
          <a:xfrm>
            <a:off x="5148072" y="3456432"/>
            <a:ext cx="3749040" cy="329184"/>
          </a:xfrm>
          <a:prstGeom prst="rect">
            <a:avLst/>
          </a:prstGeom>
          <a:noFill/>
          <a:ln/>
        </p:spPr>
        <p:txBody>
          <a:bodyPr wrap="square" rtlCol="0" anchor="ctr"/>
          <a:lstStyle/>
          <a:p>
            <a:pPr marL="0" indent="0">
              <a:buNone/>
            </a:pPr>
            <a:r>
              <a:rPr lang="en-US" sz="1000" dirty="0">
                <a:solidFill>
                  <a:srgbClr val="666666"/>
                </a:solidFill>
                <a:latin typeface="Calibri" pitchFamily="34" charset="0"/>
                <a:ea typeface="Calibri" pitchFamily="34" charset="-122"/>
                <a:cs typeface="Calibri" pitchFamily="34" charset="-120"/>
              </a:rPr>
              <a:t>Het zeefplaatje waarop de zenuwvezels rusten wordt dunner en buigt door.</a:t>
            </a:r>
            <a:endParaRPr lang="en-US" sz="1000" dirty="0"/>
          </a:p>
        </p:txBody>
      </p:sp>
      <p:sp>
        <p:nvSpPr>
          <p:cNvPr id="28" name="Shape 26"/>
          <p:cNvSpPr/>
          <p:nvPr/>
        </p:nvSpPr>
        <p:spPr>
          <a:xfrm>
            <a:off x="502920" y="3950208"/>
            <a:ext cx="274320" cy="274320"/>
          </a:xfrm>
          <a:prstGeom prst="ellipse">
            <a:avLst/>
          </a:prstGeom>
          <a:solidFill>
            <a:srgbClr val="CC6600"/>
          </a:solidFill>
          <a:ln w="12700">
            <a:solidFill>
              <a:srgbClr val="CC6600"/>
            </a:solidFill>
            <a:prstDash val="solid"/>
          </a:ln>
        </p:spPr>
        <p:txBody>
          <a:bodyPr/>
          <a:lstStyle/>
          <a:p>
            <a:endParaRPr lang="nl-NL"/>
          </a:p>
        </p:txBody>
      </p:sp>
      <p:sp>
        <p:nvSpPr>
          <p:cNvPr id="29" name="Text 27"/>
          <p:cNvSpPr/>
          <p:nvPr/>
        </p:nvSpPr>
        <p:spPr>
          <a:xfrm>
            <a:off x="502920" y="3950208"/>
            <a:ext cx="27432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3</a:t>
            </a:r>
            <a:endParaRPr lang="en-US" sz="900" dirty="0"/>
          </a:p>
        </p:txBody>
      </p:sp>
      <p:sp>
        <p:nvSpPr>
          <p:cNvPr id="30" name="Text 28"/>
          <p:cNvSpPr/>
          <p:nvPr/>
        </p:nvSpPr>
        <p:spPr>
          <a:xfrm>
            <a:off x="850392" y="3840480"/>
            <a:ext cx="3749040" cy="274320"/>
          </a:xfrm>
          <a:prstGeom prst="rect">
            <a:avLst/>
          </a:prstGeom>
          <a:noFill/>
          <a:ln/>
        </p:spPr>
        <p:txBody>
          <a:bodyPr wrap="square" rtlCol="0" anchor="ctr"/>
          <a:lstStyle/>
          <a:p>
            <a:pPr marL="0" indent="0">
              <a:buNone/>
            </a:pPr>
            <a:r>
              <a:rPr lang="en-US" sz="1100" dirty="0">
                <a:solidFill>
                  <a:srgbClr val="AA2200"/>
                </a:solidFill>
                <a:latin typeface="Calibri" pitchFamily="34" charset="0"/>
                <a:ea typeface="Calibri" pitchFamily="34" charset="-122"/>
                <a:cs typeface="Calibri" pitchFamily="34" charset="-120"/>
              </a:rPr>
              <a:t>Schade ook bij normale oogdruk</a:t>
            </a:r>
            <a:endParaRPr lang="en-US" sz="1100" dirty="0"/>
          </a:p>
        </p:txBody>
      </p:sp>
      <p:sp>
        <p:nvSpPr>
          <p:cNvPr id="31" name="Text 29"/>
          <p:cNvSpPr/>
          <p:nvPr/>
        </p:nvSpPr>
        <p:spPr>
          <a:xfrm>
            <a:off x="850392" y="4114800"/>
            <a:ext cx="3749040" cy="329184"/>
          </a:xfrm>
          <a:prstGeom prst="rect">
            <a:avLst/>
          </a:prstGeom>
          <a:noFill/>
          <a:ln/>
        </p:spPr>
        <p:txBody>
          <a:bodyPr wrap="square" rtlCol="0" anchor="ctr"/>
          <a:lstStyle/>
          <a:p>
            <a:pPr marL="0" indent="0">
              <a:buNone/>
            </a:pPr>
            <a:r>
              <a:rPr lang="en-US" sz="1000" dirty="0">
                <a:solidFill>
                  <a:srgbClr val="666666"/>
                </a:solidFill>
                <a:latin typeface="Calibri" pitchFamily="34" charset="0"/>
                <a:ea typeface="Calibri" pitchFamily="34" charset="-122"/>
                <a:cs typeface="Calibri" pitchFamily="34" charset="-120"/>
              </a:rPr>
              <a:t>De oogzenuw kan al beschadigen als de oogdruk niet eens te hoog is.</a:t>
            </a:r>
            <a:endParaRPr lang="en-US" sz="1000" dirty="0"/>
          </a:p>
        </p:txBody>
      </p:sp>
      <p:sp>
        <p:nvSpPr>
          <p:cNvPr id="32" name="Shape 30"/>
          <p:cNvSpPr/>
          <p:nvPr/>
        </p:nvSpPr>
        <p:spPr>
          <a:xfrm>
            <a:off x="4800600" y="3950208"/>
            <a:ext cx="274320" cy="274320"/>
          </a:xfrm>
          <a:prstGeom prst="ellipse">
            <a:avLst/>
          </a:prstGeom>
          <a:solidFill>
            <a:srgbClr val="CC6600"/>
          </a:solidFill>
          <a:ln w="12700">
            <a:solidFill>
              <a:srgbClr val="CC6600"/>
            </a:solidFill>
            <a:prstDash val="solid"/>
          </a:ln>
        </p:spPr>
        <p:txBody>
          <a:bodyPr/>
          <a:lstStyle/>
          <a:p>
            <a:endParaRPr lang="nl-NL"/>
          </a:p>
        </p:txBody>
      </p:sp>
      <p:sp>
        <p:nvSpPr>
          <p:cNvPr id="33" name="Text 31"/>
          <p:cNvSpPr/>
          <p:nvPr/>
        </p:nvSpPr>
        <p:spPr>
          <a:xfrm>
            <a:off x="4800600" y="3950208"/>
            <a:ext cx="274320" cy="274320"/>
          </a:xfrm>
          <a:prstGeom prst="rect">
            <a:avLst/>
          </a:prstGeom>
          <a:noFill/>
          <a:ln/>
        </p:spPr>
        <p:txBody>
          <a:bodyPr wrap="square" rtlCol="0" anchor="ctr"/>
          <a:lstStyle/>
          <a:p>
            <a:pPr marL="0" indent="0" algn="ctr">
              <a:buNone/>
            </a:pPr>
            <a:r>
              <a:rPr lang="en-US" sz="900" b="1" dirty="0">
                <a:solidFill>
                  <a:srgbClr val="FFFFFF"/>
                </a:solidFill>
                <a:latin typeface="Calibri" pitchFamily="34" charset="0"/>
                <a:ea typeface="Calibri" pitchFamily="34" charset="-122"/>
                <a:cs typeface="Calibri" pitchFamily="34" charset="-120"/>
              </a:rPr>
              <a:t>4</a:t>
            </a:r>
            <a:endParaRPr lang="en-US" sz="900" dirty="0"/>
          </a:p>
        </p:txBody>
      </p:sp>
      <p:sp>
        <p:nvSpPr>
          <p:cNvPr id="34" name="Text 32"/>
          <p:cNvSpPr/>
          <p:nvPr/>
        </p:nvSpPr>
        <p:spPr>
          <a:xfrm>
            <a:off x="5148072" y="3840480"/>
            <a:ext cx="3749040" cy="274320"/>
          </a:xfrm>
          <a:prstGeom prst="rect">
            <a:avLst/>
          </a:prstGeom>
          <a:noFill/>
          <a:ln/>
        </p:spPr>
        <p:txBody>
          <a:bodyPr wrap="square" rtlCol="0" anchor="ctr"/>
          <a:lstStyle/>
          <a:p>
            <a:pPr marL="0" indent="0">
              <a:buNone/>
            </a:pPr>
            <a:r>
              <a:rPr lang="en-US" sz="1100" dirty="0">
                <a:solidFill>
                  <a:srgbClr val="AA2200"/>
                </a:solidFill>
                <a:latin typeface="Calibri" pitchFamily="34" charset="0"/>
                <a:ea typeface="Calibri" pitchFamily="34" charset="-122"/>
                <a:cs typeface="Calibri" pitchFamily="34" charset="-120"/>
              </a:rPr>
              <a:t>Minder doorbloeding</a:t>
            </a:r>
            <a:endParaRPr lang="en-US" sz="1100" dirty="0"/>
          </a:p>
        </p:txBody>
      </p:sp>
      <p:sp>
        <p:nvSpPr>
          <p:cNvPr id="35" name="Text 33"/>
          <p:cNvSpPr/>
          <p:nvPr/>
        </p:nvSpPr>
        <p:spPr>
          <a:xfrm>
            <a:off x="5148072" y="4114800"/>
            <a:ext cx="3749040" cy="329184"/>
          </a:xfrm>
          <a:prstGeom prst="rect">
            <a:avLst/>
          </a:prstGeom>
          <a:noFill/>
          <a:ln/>
        </p:spPr>
        <p:txBody>
          <a:bodyPr wrap="square" rtlCol="0" anchor="ctr"/>
          <a:lstStyle/>
          <a:p>
            <a:pPr marL="0" indent="0">
              <a:buNone/>
            </a:pPr>
            <a:r>
              <a:rPr lang="en-US" sz="1000" dirty="0">
                <a:solidFill>
                  <a:srgbClr val="666666"/>
                </a:solidFill>
                <a:latin typeface="Calibri" pitchFamily="34" charset="0"/>
                <a:ea typeface="Calibri" pitchFamily="34" charset="-122"/>
                <a:cs typeface="Calibri" pitchFamily="34" charset="-120"/>
              </a:rPr>
              <a:t>De bloedvaten naar de oogzenuw worden meegetrokken — minder zuurstof.</a:t>
            </a:r>
            <a:endParaRPr lang="en-US" sz="1000" dirty="0"/>
          </a:p>
        </p:txBody>
      </p:sp>
      <p:sp>
        <p:nvSpPr>
          <p:cNvPr id="36" name="Text 34"/>
          <p:cNvSpPr/>
          <p:nvPr/>
        </p:nvSpPr>
        <p:spPr>
          <a:xfrm>
            <a:off x="329184" y="4791456"/>
            <a:ext cx="8229600" cy="219456"/>
          </a:xfrm>
          <a:prstGeom prst="rect">
            <a:avLst/>
          </a:prstGeom>
          <a:noFill/>
          <a:ln/>
        </p:spPr>
        <p:txBody>
          <a:bodyPr wrap="square" rtlCol="0" anchor="ctr"/>
          <a:lstStyle/>
          <a:p>
            <a:pPr marL="0" indent="0">
              <a:buNone/>
            </a:pPr>
            <a:r>
              <a:rPr lang="en-US" sz="900" i="1" dirty="0">
                <a:solidFill>
                  <a:srgbClr val="CCCCCC"/>
                </a:solidFill>
                <a:latin typeface="Calibri" pitchFamily="34" charset="0"/>
                <a:ea typeface="Calibri" pitchFamily="34" charset="-122"/>
                <a:cs typeface="Calibri" pitchFamily="34" charset="-120"/>
              </a:rPr>
              <a:t>Bronnen: Wang YX et al. Prog Retin Eye Res 2021 · Jonas JB et al. Prog Retin Eye Res 2023 · Marcus et al. Ophthalmology 2011</a:t>
            </a:r>
            <a:endParaRPr lang="en-US" sz="900" dirty="0"/>
          </a:p>
        </p:txBody>
      </p:sp>
      <p:pic>
        <p:nvPicPr>
          <p:cNvPr id="38"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960120"/>
          </a:xfrm>
          <a:prstGeom prst="rect">
            <a:avLst/>
          </a:prstGeom>
          <a:solidFill>
            <a:srgbClr val="006991"/>
          </a:solidFill>
          <a:ln w="12700">
            <a:solidFill>
              <a:srgbClr val="006991"/>
            </a:solidFill>
            <a:prstDash val="solid"/>
          </a:ln>
        </p:spPr>
        <p:txBody>
          <a:bodyPr/>
          <a:lstStyle/>
          <a:p>
            <a:endParaRPr lang="nl-NL"/>
          </a:p>
        </p:txBody>
      </p:sp>
      <p:sp>
        <p:nvSpPr>
          <p:cNvPr id="3" name="Text 1"/>
          <p:cNvSpPr/>
          <p:nvPr/>
        </p:nvSpPr>
        <p:spPr>
          <a:xfrm>
            <a:off x="502920" y="256032"/>
            <a:ext cx="7772400" cy="685800"/>
          </a:xfrm>
          <a:prstGeom prst="rect">
            <a:avLst/>
          </a:prstGeom>
          <a:noFill/>
          <a:ln/>
        </p:spPr>
        <p:txBody>
          <a:bodyPr wrap="square" rtlCol="0" anchor="ctr"/>
          <a:lstStyle/>
          <a:p>
            <a:pPr marL="0" indent="0">
              <a:buNone/>
            </a:pPr>
            <a:r>
              <a:rPr lang="en-US" sz="2300" b="1" dirty="0">
                <a:solidFill>
                  <a:srgbClr val="FFFFFF"/>
                </a:solidFill>
                <a:latin typeface="Calibri" pitchFamily="34" charset="0"/>
                <a:ea typeface="Calibri" pitchFamily="34" charset="-122"/>
                <a:cs typeface="Calibri" pitchFamily="34" charset="-120"/>
              </a:rPr>
              <a:t>Glaucoom herkennen bij bijziendheid is moeilijk</a:t>
            </a:r>
            <a:endParaRPr lang="en-US" sz="2300" dirty="0"/>
          </a:p>
        </p:txBody>
      </p:sp>
      <p:sp>
        <p:nvSpPr>
          <p:cNvPr id="5" name="Text 3"/>
          <p:cNvSpPr/>
          <p:nvPr/>
        </p:nvSpPr>
        <p:spPr>
          <a:xfrm>
            <a:off x="411480" y="1298448"/>
            <a:ext cx="8321040" cy="237744"/>
          </a:xfrm>
          <a:prstGeom prst="rect">
            <a:avLst/>
          </a:prstGeom>
          <a:noFill/>
          <a:ln/>
        </p:spPr>
        <p:txBody>
          <a:bodyPr wrap="square" rtlCol="0" anchor="ctr"/>
          <a:lstStyle/>
          <a:p>
            <a:pPr marL="0" indent="0">
              <a:buNone/>
            </a:pPr>
            <a:r>
              <a:rPr lang="en-US" sz="1200" dirty="0">
                <a:solidFill>
                  <a:srgbClr val="006991"/>
                </a:solidFill>
                <a:latin typeface="Calibri" pitchFamily="34" charset="0"/>
                <a:ea typeface="Calibri" pitchFamily="34" charset="-122"/>
                <a:cs typeface="Calibri" pitchFamily="34" charset="-120"/>
              </a:rPr>
              <a:t>Een bijziend oog ziet er op veel onderzoeken al anders uit dan een normaal oog — ook zonder glaucoom. Dat maakt de diagnose voor oogartsen extra lastig.</a:t>
            </a:r>
            <a:endParaRPr lang="en-US" sz="1200" dirty="0"/>
          </a:p>
        </p:txBody>
      </p:sp>
      <p:sp>
        <p:nvSpPr>
          <p:cNvPr id="6" name="Shape 4"/>
          <p:cNvSpPr/>
          <p:nvPr/>
        </p:nvSpPr>
        <p:spPr>
          <a:xfrm>
            <a:off x="320040" y="1609344"/>
            <a:ext cx="4160520" cy="1261872"/>
          </a:xfrm>
          <a:prstGeom prst="rect">
            <a:avLst/>
          </a:prstGeom>
          <a:solidFill>
            <a:srgbClr val="E8F6FC"/>
          </a:solidFill>
          <a:ln w="10160">
            <a:solidFill>
              <a:srgbClr val="00AFDC"/>
            </a:solidFill>
            <a:prstDash val="solid"/>
          </a:ln>
        </p:spPr>
        <p:txBody>
          <a:bodyPr/>
          <a:lstStyle/>
          <a:p>
            <a:endParaRPr lang="nl-NL"/>
          </a:p>
        </p:txBody>
      </p:sp>
      <p:sp>
        <p:nvSpPr>
          <p:cNvPr id="7" name="Shape 5"/>
          <p:cNvSpPr/>
          <p:nvPr/>
        </p:nvSpPr>
        <p:spPr>
          <a:xfrm>
            <a:off x="448056" y="2084832"/>
            <a:ext cx="329184" cy="329184"/>
          </a:xfrm>
          <a:prstGeom prst="ellipse">
            <a:avLst/>
          </a:prstGeom>
          <a:solidFill>
            <a:srgbClr val="00AFDC"/>
          </a:solidFill>
          <a:ln w="12700">
            <a:solidFill>
              <a:srgbClr val="00AFDC"/>
            </a:solidFill>
            <a:prstDash val="solid"/>
          </a:ln>
        </p:spPr>
        <p:txBody>
          <a:bodyPr/>
          <a:lstStyle/>
          <a:p>
            <a:endParaRPr lang="nl-NL"/>
          </a:p>
        </p:txBody>
      </p:sp>
      <p:sp>
        <p:nvSpPr>
          <p:cNvPr id="8" name="Text 6"/>
          <p:cNvSpPr/>
          <p:nvPr/>
        </p:nvSpPr>
        <p:spPr>
          <a:xfrm>
            <a:off x="448056" y="2084832"/>
            <a:ext cx="329184" cy="329184"/>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9" name="Text 7"/>
          <p:cNvSpPr/>
          <p:nvPr/>
        </p:nvSpPr>
        <p:spPr>
          <a:xfrm>
            <a:off x="448056" y="1682496"/>
            <a:ext cx="3886200" cy="347472"/>
          </a:xfrm>
          <a:prstGeom prst="rect">
            <a:avLst/>
          </a:prstGeom>
          <a:noFill/>
          <a:ln/>
        </p:spPr>
        <p:txBody>
          <a:bodyPr wrap="square" rtlCol="0" anchor="ctr"/>
          <a:lstStyle/>
          <a:p>
            <a:pPr marL="0" indent="0">
              <a:buNone/>
            </a:pPr>
            <a:r>
              <a:rPr lang="en-US" sz="1200" dirty="0">
                <a:solidFill>
                  <a:srgbClr val="006991"/>
                </a:solidFill>
                <a:latin typeface="Calibri" pitchFamily="34" charset="0"/>
                <a:ea typeface="Calibri" pitchFamily="34" charset="-122"/>
                <a:cs typeface="Calibri" pitchFamily="34" charset="-120"/>
              </a:rPr>
              <a:t>De oogzenuw ziet er al afwijkend uit</a:t>
            </a:r>
            <a:endParaRPr lang="en-US" sz="1200" dirty="0"/>
          </a:p>
        </p:txBody>
      </p:sp>
      <p:sp>
        <p:nvSpPr>
          <p:cNvPr id="10" name="Text 8"/>
          <p:cNvSpPr/>
          <p:nvPr/>
        </p:nvSpPr>
        <p:spPr>
          <a:xfrm>
            <a:off x="868680" y="2084832"/>
            <a:ext cx="3493008" cy="713232"/>
          </a:xfrm>
          <a:prstGeom prst="rect">
            <a:avLst/>
          </a:prstGeom>
          <a:noFill/>
          <a:ln/>
        </p:spPr>
        <p:txBody>
          <a:bodyPr wrap="square" rtlCol="0" anchor="ctr"/>
          <a:lstStyle/>
          <a:p>
            <a:pPr marL="0" indent="0">
              <a:buNone/>
            </a:pPr>
            <a:r>
              <a:rPr lang="en-US" sz="1100" dirty="0">
                <a:solidFill>
                  <a:srgbClr val="333333"/>
                </a:solidFill>
                <a:latin typeface="Calibri" pitchFamily="34" charset="0"/>
                <a:ea typeface="Calibri" pitchFamily="34" charset="-122"/>
                <a:cs typeface="Calibri" pitchFamily="34" charset="-120"/>
              </a:rPr>
              <a:t>Door de langere oogbol staat de oogzenuwkop scheef en is er meer ruimte rondom. Dit lijkt op glaucoomschade — maar is gewoon een gevolg van bijziendheid.</a:t>
            </a:r>
            <a:endParaRPr lang="en-US" sz="1100" dirty="0"/>
          </a:p>
        </p:txBody>
      </p:sp>
      <p:sp>
        <p:nvSpPr>
          <p:cNvPr id="11" name="Shape 9"/>
          <p:cNvSpPr/>
          <p:nvPr/>
        </p:nvSpPr>
        <p:spPr>
          <a:xfrm>
            <a:off x="4782312" y="1609344"/>
            <a:ext cx="4160520" cy="1261872"/>
          </a:xfrm>
          <a:prstGeom prst="rect">
            <a:avLst/>
          </a:prstGeom>
          <a:solidFill>
            <a:srgbClr val="E8F6FC"/>
          </a:solidFill>
          <a:ln w="10160">
            <a:solidFill>
              <a:srgbClr val="00AFDC"/>
            </a:solidFill>
            <a:prstDash val="solid"/>
          </a:ln>
        </p:spPr>
        <p:txBody>
          <a:bodyPr/>
          <a:lstStyle/>
          <a:p>
            <a:endParaRPr lang="nl-NL"/>
          </a:p>
        </p:txBody>
      </p:sp>
      <p:sp>
        <p:nvSpPr>
          <p:cNvPr id="12" name="Shape 10"/>
          <p:cNvSpPr/>
          <p:nvPr/>
        </p:nvSpPr>
        <p:spPr>
          <a:xfrm>
            <a:off x="4910328" y="2084832"/>
            <a:ext cx="329184" cy="329184"/>
          </a:xfrm>
          <a:prstGeom prst="ellipse">
            <a:avLst/>
          </a:prstGeom>
          <a:solidFill>
            <a:srgbClr val="00AFDC"/>
          </a:solidFill>
          <a:ln w="12700">
            <a:solidFill>
              <a:srgbClr val="00AFDC"/>
            </a:solidFill>
            <a:prstDash val="solid"/>
          </a:ln>
        </p:spPr>
        <p:txBody>
          <a:bodyPr/>
          <a:lstStyle/>
          <a:p>
            <a:endParaRPr lang="nl-NL"/>
          </a:p>
        </p:txBody>
      </p:sp>
      <p:sp>
        <p:nvSpPr>
          <p:cNvPr id="13" name="Text 11"/>
          <p:cNvSpPr/>
          <p:nvPr/>
        </p:nvSpPr>
        <p:spPr>
          <a:xfrm>
            <a:off x="4910328" y="2084832"/>
            <a:ext cx="329184" cy="329184"/>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4" name="Text 12"/>
          <p:cNvSpPr/>
          <p:nvPr/>
        </p:nvSpPr>
        <p:spPr>
          <a:xfrm>
            <a:off x="4910328" y="1682496"/>
            <a:ext cx="3886200" cy="347472"/>
          </a:xfrm>
          <a:prstGeom prst="rect">
            <a:avLst/>
          </a:prstGeom>
          <a:noFill/>
          <a:ln/>
        </p:spPr>
        <p:txBody>
          <a:bodyPr wrap="square" rtlCol="0" anchor="ctr"/>
          <a:lstStyle/>
          <a:p>
            <a:pPr marL="0" indent="0">
              <a:buNone/>
            </a:pPr>
            <a:r>
              <a:rPr lang="en-US" sz="1200" dirty="0">
                <a:solidFill>
                  <a:srgbClr val="006991"/>
                </a:solidFill>
                <a:latin typeface="Calibri" pitchFamily="34" charset="0"/>
                <a:ea typeface="Calibri" pitchFamily="34" charset="-122"/>
                <a:cs typeface="Calibri" pitchFamily="34" charset="-120"/>
              </a:rPr>
              <a:t>Standaard metingen kloppen niet</a:t>
            </a:r>
            <a:endParaRPr lang="en-US" sz="1200" dirty="0"/>
          </a:p>
        </p:txBody>
      </p:sp>
      <p:sp>
        <p:nvSpPr>
          <p:cNvPr id="15" name="Text 13"/>
          <p:cNvSpPr/>
          <p:nvPr/>
        </p:nvSpPr>
        <p:spPr>
          <a:xfrm>
            <a:off x="5330952" y="2084832"/>
            <a:ext cx="3493008" cy="713232"/>
          </a:xfrm>
          <a:prstGeom prst="rect">
            <a:avLst/>
          </a:prstGeom>
          <a:noFill/>
          <a:ln/>
        </p:spPr>
        <p:txBody>
          <a:bodyPr wrap="square" rtlCol="0" anchor="ctr"/>
          <a:lstStyle/>
          <a:p>
            <a:pPr marL="0" indent="0">
              <a:buNone/>
            </a:pPr>
            <a:r>
              <a:rPr lang="en-US" sz="1100" dirty="0">
                <a:solidFill>
                  <a:srgbClr val="333333"/>
                </a:solidFill>
                <a:latin typeface="Calibri" pitchFamily="34" charset="0"/>
                <a:ea typeface="Calibri" pitchFamily="34" charset="-122"/>
                <a:cs typeface="Calibri" pitchFamily="34" charset="-120"/>
              </a:rPr>
              <a:t>De meetapparatuur vergelijkt met het gemiddelde normale oog. Bij bijziendheid zijn bijna alle waarden al buiten het normale bereik, zelfs als er niets aan de hand is.</a:t>
            </a:r>
            <a:endParaRPr lang="en-US" sz="1100" dirty="0"/>
          </a:p>
        </p:txBody>
      </p:sp>
      <p:sp>
        <p:nvSpPr>
          <p:cNvPr id="16" name="Shape 14"/>
          <p:cNvSpPr/>
          <p:nvPr/>
        </p:nvSpPr>
        <p:spPr>
          <a:xfrm>
            <a:off x="320040" y="2980944"/>
            <a:ext cx="4160520" cy="1261872"/>
          </a:xfrm>
          <a:prstGeom prst="rect">
            <a:avLst/>
          </a:prstGeom>
          <a:solidFill>
            <a:srgbClr val="FDF5F0"/>
          </a:solidFill>
          <a:ln w="10160">
            <a:solidFill>
              <a:srgbClr val="CC6600"/>
            </a:solidFill>
            <a:prstDash val="solid"/>
          </a:ln>
        </p:spPr>
        <p:txBody>
          <a:bodyPr/>
          <a:lstStyle/>
          <a:p>
            <a:endParaRPr lang="nl-NL"/>
          </a:p>
        </p:txBody>
      </p:sp>
      <p:sp>
        <p:nvSpPr>
          <p:cNvPr id="17" name="Shape 15"/>
          <p:cNvSpPr/>
          <p:nvPr/>
        </p:nvSpPr>
        <p:spPr>
          <a:xfrm>
            <a:off x="448056" y="3456432"/>
            <a:ext cx="329184" cy="329184"/>
          </a:xfrm>
          <a:prstGeom prst="ellipse">
            <a:avLst/>
          </a:prstGeom>
          <a:solidFill>
            <a:srgbClr val="CC6600"/>
          </a:solidFill>
          <a:ln w="12700">
            <a:solidFill>
              <a:srgbClr val="CC6600"/>
            </a:solidFill>
            <a:prstDash val="solid"/>
          </a:ln>
        </p:spPr>
        <p:txBody>
          <a:bodyPr/>
          <a:lstStyle/>
          <a:p>
            <a:endParaRPr lang="nl-NL"/>
          </a:p>
        </p:txBody>
      </p:sp>
      <p:sp>
        <p:nvSpPr>
          <p:cNvPr id="18" name="Text 16"/>
          <p:cNvSpPr/>
          <p:nvPr/>
        </p:nvSpPr>
        <p:spPr>
          <a:xfrm>
            <a:off x="448056" y="3456432"/>
            <a:ext cx="329184" cy="329184"/>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9" name="Text 17"/>
          <p:cNvSpPr/>
          <p:nvPr/>
        </p:nvSpPr>
        <p:spPr>
          <a:xfrm>
            <a:off x="448056" y="3054096"/>
            <a:ext cx="3886200" cy="347472"/>
          </a:xfrm>
          <a:prstGeom prst="rect">
            <a:avLst/>
          </a:prstGeom>
          <a:noFill/>
          <a:ln/>
        </p:spPr>
        <p:txBody>
          <a:bodyPr wrap="square" rtlCol="0" anchor="ctr"/>
          <a:lstStyle/>
          <a:p>
            <a:pPr marL="0" indent="0">
              <a:buNone/>
            </a:pPr>
            <a:r>
              <a:rPr lang="en-US" sz="1200" dirty="0">
                <a:solidFill>
                  <a:srgbClr val="AA2200"/>
                </a:solidFill>
                <a:latin typeface="Calibri" pitchFamily="34" charset="0"/>
                <a:ea typeface="Calibri" pitchFamily="34" charset="-122"/>
                <a:cs typeface="Calibri" pitchFamily="34" charset="-120"/>
              </a:rPr>
              <a:t>Ook het gezichtsveld kan afwijkend zijn</a:t>
            </a:r>
            <a:endParaRPr lang="en-US" sz="1200" dirty="0"/>
          </a:p>
        </p:txBody>
      </p:sp>
      <p:sp>
        <p:nvSpPr>
          <p:cNvPr id="20" name="Text 18"/>
          <p:cNvSpPr/>
          <p:nvPr/>
        </p:nvSpPr>
        <p:spPr>
          <a:xfrm>
            <a:off x="868680" y="3456432"/>
            <a:ext cx="3493008" cy="713232"/>
          </a:xfrm>
          <a:prstGeom prst="rect">
            <a:avLst/>
          </a:prstGeom>
          <a:noFill/>
          <a:ln/>
        </p:spPr>
        <p:txBody>
          <a:bodyPr wrap="square" rtlCol="0" anchor="ctr"/>
          <a:lstStyle/>
          <a:p>
            <a:pPr marL="0" indent="0">
              <a:buNone/>
            </a:pPr>
            <a:r>
              <a:rPr lang="en-US" sz="1100" dirty="0">
                <a:solidFill>
                  <a:srgbClr val="333333"/>
                </a:solidFill>
                <a:latin typeface="Calibri" pitchFamily="34" charset="0"/>
                <a:ea typeface="Calibri" pitchFamily="34" charset="-122"/>
                <a:cs typeface="Calibri" pitchFamily="34" charset="-120"/>
              </a:rPr>
              <a:t>Bijziendheid zelf kan blinde vlekken en uitval in het gezichtsveld veroorzaken, los van glaucoom. Die afwijkingen zijn vaak stabiel en geen teken van schade.</a:t>
            </a:r>
            <a:endParaRPr lang="en-US" sz="1100" dirty="0"/>
          </a:p>
        </p:txBody>
      </p:sp>
      <p:sp>
        <p:nvSpPr>
          <p:cNvPr id="21" name="Shape 19"/>
          <p:cNvSpPr/>
          <p:nvPr/>
        </p:nvSpPr>
        <p:spPr>
          <a:xfrm>
            <a:off x="4782312" y="2980944"/>
            <a:ext cx="4160520" cy="1261872"/>
          </a:xfrm>
          <a:prstGeom prst="rect">
            <a:avLst/>
          </a:prstGeom>
          <a:solidFill>
            <a:srgbClr val="FDF5F0"/>
          </a:solidFill>
          <a:ln w="10160">
            <a:solidFill>
              <a:srgbClr val="CC6600"/>
            </a:solidFill>
            <a:prstDash val="solid"/>
          </a:ln>
        </p:spPr>
        <p:txBody>
          <a:bodyPr/>
          <a:lstStyle/>
          <a:p>
            <a:endParaRPr lang="nl-NL"/>
          </a:p>
        </p:txBody>
      </p:sp>
      <p:sp>
        <p:nvSpPr>
          <p:cNvPr id="22" name="Shape 20"/>
          <p:cNvSpPr/>
          <p:nvPr/>
        </p:nvSpPr>
        <p:spPr>
          <a:xfrm>
            <a:off x="4910328" y="3456432"/>
            <a:ext cx="329184" cy="329184"/>
          </a:xfrm>
          <a:prstGeom prst="ellipse">
            <a:avLst/>
          </a:prstGeom>
          <a:solidFill>
            <a:srgbClr val="CC6600"/>
          </a:solidFill>
          <a:ln w="12700">
            <a:solidFill>
              <a:srgbClr val="CC6600"/>
            </a:solidFill>
            <a:prstDash val="solid"/>
          </a:ln>
        </p:spPr>
        <p:txBody>
          <a:bodyPr/>
          <a:lstStyle/>
          <a:p>
            <a:endParaRPr lang="nl-NL"/>
          </a:p>
        </p:txBody>
      </p:sp>
      <p:sp>
        <p:nvSpPr>
          <p:cNvPr id="23" name="Text 21"/>
          <p:cNvSpPr/>
          <p:nvPr/>
        </p:nvSpPr>
        <p:spPr>
          <a:xfrm>
            <a:off x="4910328" y="3456432"/>
            <a:ext cx="329184" cy="329184"/>
          </a:xfrm>
          <a:prstGeom prst="rect">
            <a:avLst/>
          </a:prstGeom>
          <a:noFill/>
          <a:ln/>
        </p:spPr>
        <p:txBody>
          <a:bodyPr wrap="square"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4" name="Text 22"/>
          <p:cNvSpPr/>
          <p:nvPr/>
        </p:nvSpPr>
        <p:spPr>
          <a:xfrm>
            <a:off x="4910328" y="3054096"/>
            <a:ext cx="3886200" cy="347472"/>
          </a:xfrm>
          <a:prstGeom prst="rect">
            <a:avLst/>
          </a:prstGeom>
          <a:noFill/>
          <a:ln/>
        </p:spPr>
        <p:txBody>
          <a:bodyPr wrap="square" rtlCol="0" anchor="ctr"/>
          <a:lstStyle/>
          <a:p>
            <a:pPr marL="0" indent="0">
              <a:buNone/>
            </a:pPr>
            <a:r>
              <a:rPr lang="en-US" sz="1200" dirty="0">
                <a:solidFill>
                  <a:srgbClr val="AA2200"/>
                </a:solidFill>
                <a:latin typeface="Calibri" pitchFamily="34" charset="0"/>
                <a:ea typeface="Calibri" pitchFamily="34" charset="-122"/>
                <a:cs typeface="Calibri" pitchFamily="34" charset="-120"/>
              </a:rPr>
              <a:t>Oogdruk is niet genoeg</a:t>
            </a:r>
            <a:endParaRPr lang="en-US" sz="1200" dirty="0"/>
          </a:p>
        </p:txBody>
      </p:sp>
      <p:sp>
        <p:nvSpPr>
          <p:cNvPr id="25" name="Text 23"/>
          <p:cNvSpPr/>
          <p:nvPr/>
        </p:nvSpPr>
        <p:spPr>
          <a:xfrm>
            <a:off x="5330952" y="3456432"/>
            <a:ext cx="3493008" cy="713232"/>
          </a:xfrm>
          <a:prstGeom prst="rect">
            <a:avLst/>
          </a:prstGeom>
          <a:noFill/>
          <a:ln/>
        </p:spPr>
        <p:txBody>
          <a:bodyPr wrap="square" rtlCol="0" anchor="ctr"/>
          <a:lstStyle/>
          <a:p>
            <a:pPr marL="0" indent="0">
              <a:buNone/>
            </a:pPr>
            <a:r>
              <a:rPr lang="en-US" sz="1100" dirty="0">
                <a:solidFill>
                  <a:srgbClr val="333333"/>
                </a:solidFill>
                <a:latin typeface="Calibri" pitchFamily="34" charset="0"/>
                <a:ea typeface="Calibri" pitchFamily="34" charset="-122"/>
                <a:cs typeface="Calibri" pitchFamily="34" charset="-120"/>
              </a:rPr>
              <a:t>Bij bijziende ogen kan de oogzenuw beschadigen ook als de oogdruk normaal is. De oogarts moet dus verder kijken dan alleen de druk.</a:t>
            </a:r>
            <a:endParaRPr lang="en-US" sz="1100" dirty="0"/>
          </a:p>
        </p:txBody>
      </p:sp>
      <p:sp>
        <p:nvSpPr>
          <p:cNvPr id="26" name="Shape 24"/>
          <p:cNvSpPr/>
          <p:nvPr/>
        </p:nvSpPr>
        <p:spPr>
          <a:xfrm>
            <a:off x="320040" y="4407408"/>
            <a:ext cx="8549640" cy="475488"/>
          </a:xfrm>
          <a:prstGeom prst="rect">
            <a:avLst/>
          </a:prstGeom>
          <a:solidFill>
            <a:srgbClr val="00AFDC">
              <a:alpha val="10000"/>
            </a:srgbClr>
          </a:solidFill>
          <a:ln w="12700">
            <a:solidFill>
              <a:srgbClr val="00AFDC">
                <a:alpha val="40000"/>
              </a:srgbClr>
            </a:solidFill>
            <a:prstDash val="solid"/>
          </a:ln>
        </p:spPr>
        <p:txBody>
          <a:bodyPr/>
          <a:lstStyle/>
          <a:p>
            <a:endParaRPr lang="nl-NL"/>
          </a:p>
        </p:txBody>
      </p:sp>
      <p:sp>
        <p:nvSpPr>
          <p:cNvPr id="27" name="Text 25"/>
          <p:cNvSpPr/>
          <p:nvPr/>
        </p:nvSpPr>
        <p:spPr>
          <a:xfrm>
            <a:off x="457200" y="4407408"/>
            <a:ext cx="8321040" cy="420624"/>
          </a:xfrm>
          <a:prstGeom prst="rect">
            <a:avLst/>
          </a:prstGeom>
          <a:noFill/>
          <a:ln/>
        </p:spPr>
        <p:txBody>
          <a:bodyPr wrap="square" rtlCol="0" anchor="ctr"/>
          <a:lstStyle/>
          <a:p>
            <a:pPr marL="0" indent="0">
              <a:buNone/>
            </a:pPr>
            <a:r>
              <a:rPr lang="en-US" sz="1100" dirty="0">
                <a:solidFill>
                  <a:srgbClr val="006991"/>
                </a:solidFill>
                <a:latin typeface="Calibri" pitchFamily="34" charset="0"/>
                <a:ea typeface="Calibri" pitchFamily="34" charset="-122"/>
                <a:cs typeface="Calibri" pitchFamily="34" charset="-120"/>
              </a:rPr>
              <a:t>Daarom is het zo belangrijk om meerdere onderzoeken te combineren en de resultaten in de tijd te volgen — niet een enkelvoudige meting volstaat.</a:t>
            </a:r>
            <a:endParaRPr lang="en-US" sz="1100" dirty="0"/>
          </a:p>
        </p:txBody>
      </p:sp>
      <p:pic>
        <p:nvPicPr>
          <p:cNvPr id="29"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a:extLst>
            <a:ext uri="{FF2B5EF4-FFF2-40B4-BE49-F238E27FC236}">
              <a16:creationId xmlns:a16="http://schemas.microsoft.com/office/drawing/2014/main" id="{241FE424-AFAC-5DF5-531C-50131795EC2C}"/>
            </a:ext>
          </a:extLst>
        </p:cNvPr>
        <p:cNvGrpSpPr/>
        <p:nvPr/>
      </p:nvGrpSpPr>
      <p:grpSpPr>
        <a:xfrm>
          <a:off x="0" y="0"/>
          <a:ext cx="0" cy="0"/>
          <a:chOff x="0" y="0"/>
          <a:chExt cx="0" cy="0"/>
        </a:xfrm>
      </p:grpSpPr>
      <p:sp>
        <p:nvSpPr>
          <p:cNvPr id="4" name="Text 2">
            <a:extLst>
              <a:ext uri="{FF2B5EF4-FFF2-40B4-BE49-F238E27FC236}">
                <a16:creationId xmlns:a16="http://schemas.microsoft.com/office/drawing/2014/main" id="{AA5EBA84-DC7D-968E-2FD6-9C146886E78E}"/>
              </a:ext>
            </a:extLst>
          </p:cNvPr>
          <p:cNvSpPr/>
          <p:nvPr/>
        </p:nvSpPr>
        <p:spPr>
          <a:xfrm>
            <a:off x="502920" y="1371600"/>
            <a:ext cx="7772400" cy="1097280"/>
          </a:xfrm>
          <a:prstGeom prst="rect">
            <a:avLst/>
          </a:prstGeom>
          <a:noFill/>
          <a:ln/>
        </p:spPr>
        <p:txBody>
          <a:bodyPr wrap="square" rtlCol="0" anchor="ctr"/>
          <a:lstStyle/>
          <a:p>
            <a:pPr marL="0" indent="0">
              <a:buNone/>
            </a:pPr>
            <a:endParaRPr lang="en-US" sz="3600" dirty="0"/>
          </a:p>
        </p:txBody>
      </p:sp>
      <p:sp>
        <p:nvSpPr>
          <p:cNvPr id="5" name="Text 3">
            <a:extLst>
              <a:ext uri="{FF2B5EF4-FFF2-40B4-BE49-F238E27FC236}">
                <a16:creationId xmlns:a16="http://schemas.microsoft.com/office/drawing/2014/main" id="{2F110E9D-DBD6-6897-3CEC-717DACC55E77}"/>
              </a:ext>
            </a:extLst>
          </p:cNvPr>
          <p:cNvSpPr/>
          <p:nvPr/>
        </p:nvSpPr>
        <p:spPr>
          <a:xfrm>
            <a:off x="502920" y="2514600"/>
            <a:ext cx="6858000" cy="640080"/>
          </a:xfrm>
          <a:prstGeom prst="rect">
            <a:avLst/>
          </a:prstGeom>
          <a:noFill/>
          <a:ln/>
        </p:spPr>
        <p:txBody>
          <a:bodyPr wrap="square" rtlCol="0" anchor="ctr"/>
          <a:lstStyle/>
          <a:p>
            <a:r>
              <a:rPr lang="en-US" sz="3600" dirty="0">
                <a:solidFill>
                  <a:schemeClr val="bg1"/>
                </a:solidFill>
                <a:latin typeface="Calibri" pitchFamily="34" charset="0"/>
                <a:ea typeface="Calibri" pitchFamily="34" charset="-122"/>
                <a:cs typeface="Calibri" pitchFamily="34" charset="-120"/>
              </a:rPr>
              <a:t>Het </a:t>
            </a:r>
            <a:r>
              <a:rPr lang="en-US" sz="3600" dirty="0" err="1">
                <a:solidFill>
                  <a:schemeClr val="bg1"/>
                </a:solidFill>
                <a:latin typeface="Calibri" pitchFamily="34" charset="0"/>
                <a:ea typeface="Calibri" pitchFamily="34" charset="-122"/>
                <a:cs typeface="Calibri" pitchFamily="34" charset="-120"/>
              </a:rPr>
              <a:t>huwelijk</a:t>
            </a:r>
            <a:r>
              <a:rPr lang="en-US" sz="3600" dirty="0">
                <a:solidFill>
                  <a:schemeClr val="bg1"/>
                </a:solidFill>
                <a:latin typeface="Calibri" pitchFamily="34" charset="0"/>
                <a:ea typeface="Calibri" pitchFamily="34" charset="-122"/>
                <a:cs typeface="Calibri" pitchFamily="34" charset="-120"/>
              </a:rPr>
              <a:t> — in de </a:t>
            </a:r>
            <a:r>
              <a:rPr lang="en-US" sz="3600" dirty="0" err="1">
                <a:solidFill>
                  <a:schemeClr val="bg1"/>
                </a:solidFill>
                <a:latin typeface="Calibri" pitchFamily="34" charset="0"/>
                <a:ea typeface="Calibri" pitchFamily="34" charset="-122"/>
                <a:cs typeface="Calibri" pitchFamily="34" charset="-120"/>
              </a:rPr>
              <a:t>spreekkamer</a:t>
            </a:r>
            <a:endParaRPr lang="en-US" sz="3600" dirty="0">
              <a:solidFill>
                <a:schemeClr val="bg1"/>
              </a:solidFill>
            </a:endParaRPr>
          </a:p>
        </p:txBody>
      </p:sp>
      <p:sp>
        <p:nvSpPr>
          <p:cNvPr id="6" name="Shape 4">
            <a:extLst>
              <a:ext uri="{FF2B5EF4-FFF2-40B4-BE49-F238E27FC236}">
                <a16:creationId xmlns:a16="http://schemas.microsoft.com/office/drawing/2014/main" id="{FEABF292-771D-BB0C-5E0D-03279BBAFE40}"/>
              </a:ext>
            </a:extLst>
          </p:cNvPr>
          <p:cNvSpPr/>
          <p:nvPr/>
        </p:nvSpPr>
        <p:spPr>
          <a:xfrm>
            <a:off x="320040" y="4645152"/>
            <a:ext cx="8503920" cy="0"/>
          </a:xfrm>
          <a:prstGeom prst="line">
            <a:avLst/>
          </a:prstGeom>
          <a:noFill/>
          <a:ln w="15240">
            <a:solidFill>
              <a:srgbClr val="FFFFFF">
                <a:alpha val="50000"/>
              </a:srgbClr>
            </a:solidFill>
            <a:prstDash val="solid"/>
          </a:ln>
        </p:spPr>
        <p:txBody>
          <a:bodyPr/>
          <a:lstStyle/>
          <a:p>
            <a:endParaRPr lang="nl-NL"/>
          </a:p>
        </p:txBody>
      </p:sp>
      <p:pic>
        <p:nvPicPr>
          <p:cNvPr id="7" name="Image 0" descr="preencoded.png">
            <a:extLst>
              <a:ext uri="{FF2B5EF4-FFF2-40B4-BE49-F238E27FC236}">
                <a16:creationId xmlns:a16="http://schemas.microsoft.com/office/drawing/2014/main" id="{E7036380-2F6F-2B99-9317-68E7FE1DCA19}"/>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extLst>
      <p:ext uri="{BB962C8B-B14F-4D97-AF65-F5344CB8AC3E}">
        <p14:creationId xmlns:p14="http://schemas.microsoft.com/office/powerpoint/2010/main" val="769096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EE65C4A-7EBA-8836-07EE-EB3F8F2F9802}"/>
              </a:ext>
            </a:extLst>
          </p:cNvPr>
          <p:cNvSpPr txBox="1"/>
          <p:nvPr/>
        </p:nvSpPr>
        <p:spPr>
          <a:xfrm>
            <a:off x="655983" y="377687"/>
            <a:ext cx="3766930" cy="369332"/>
          </a:xfrm>
          <a:prstGeom prst="rect">
            <a:avLst/>
          </a:prstGeom>
          <a:solidFill>
            <a:schemeClr val="bg1"/>
          </a:solidFill>
          <a:ln w="38100">
            <a:solidFill>
              <a:srgbClr val="00B0F0"/>
            </a:solidFill>
          </a:ln>
        </p:spPr>
        <p:txBody>
          <a:bodyPr wrap="square" rtlCol="0">
            <a:spAutoFit/>
          </a:bodyPr>
          <a:lstStyle/>
          <a:p>
            <a:r>
              <a:rPr lang="en-NL" dirty="0"/>
              <a:t>Controles controles controles</a:t>
            </a:r>
          </a:p>
        </p:txBody>
      </p:sp>
      <p:sp>
        <p:nvSpPr>
          <p:cNvPr id="3" name="TextBox 2">
            <a:extLst>
              <a:ext uri="{FF2B5EF4-FFF2-40B4-BE49-F238E27FC236}">
                <a16:creationId xmlns:a16="http://schemas.microsoft.com/office/drawing/2014/main" id="{390B370E-177C-C724-20A2-BDD916AC19D0}"/>
              </a:ext>
            </a:extLst>
          </p:cNvPr>
          <p:cNvSpPr txBox="1"/>
          <p:nvPr/>
        </p:nvSpPr>
        <p:spPr>
          <a:xfrm>
            <a:off x="3635012" y="2387084"/>
            <a:ext cx="1873975" cy="369332"/>
          </a:xfrm>
          <a:prstGeom prst="rect">
            <a:avLst/>
          </a:prstGeom>
          <a:solidFill>
            <a:schemeClr val="bg1"/>
          </a:solidFill>
          <a:ln w="38100">
            <a:solidFill>
              <a:srgbClr val="00B0F0"/>
            </a:solidFill>
          </a:ln>
        </p:spPr>
        <p:txBody>
          <a:bodyPr wrap="none" rtlCol="0">
            <a:spAutoFit/>
          </a:bodyPr>
          <a:lstStyle/>
          <a:p>
            <a:r>
              <a:rPr lang="en-NL" dirty="0"/>
              <a:t>OCT’s OCT’s OCT’s</a:t>
            </a:r>
          </a:p>
        </p:txBody>
      </p:sp>
      <p:sp>
        <p:nvSpPr>
          <p:cNvPr id="4" name="TextBox 3">
            <a:extLst>
              <a:ext uri="{FF2B5EF4-FFF2-40B4-BE49-F238E27FC236}">
                <a16:creationId xmlns:a16="http://schemas.microsoft.com/office/drawing/2014/main" id="{4BF1B5D1-1B3B-90D7-A6E6-D118B8D53838}"/>
              </a:ext>
            </a:extLst>
          </p:cNvPr>
          <p:cNvSpPr txBox="1"/>
          <p:nvPr/>
        </p:nvSpPr>
        <p:spPr>
          <a:xfrm>
            <a:off x="4422913" y="4396481"/>
            <a:ext cx="4453079" cy="369332"/>
          </a:xfrm>
          <a:prstGeom prst="rect">
            <a:avLst/>
          </a:prstGeom>
          <a:solidFill>
            <a:schemeClr val="bg1"/>
          </a:solidFill>
          <a:ln w="38100">
            <a:solidFill>
              <a:srgbClr val="00B0F0"/>
            </a:solidFill>
          </a:ln>
        </p:spPr>
        <p:txBody>
          <a:bodyPr wrap="none" rtlCol="0">
            <a:spAutoFit/>
          </a:bodyPr>
          <a:lstStyle/>
          <a:p>
            <a:r>
              <a:rPr lang="en-NL" dirty="0"/>
              <a:t>Gezichtsvelden gezichtsvelden gezichtsvelden</a:t>
            </a:r>
          </a:p>
        </p:txBody>
      </p:sp>
      <p:sp>
        <p:nvSpPr>
          <p:cNvPr id="5" name="TextBox 4">
            <a:extLst>
              <a:ext uri="{FF2B5EF4-FFF2-40B4-BE49-F238E27FC236}">
                <a16:creationId xmlns:a16="http://schemas.microsoft.com/office/drawing/2014/main" id="{06ABE054-23A7-5B91-7A85-5E26AA84C90F}"/>
              </a:ext>
            </a:extLst>
          </p:cNvPr>
          <p:cNvSpPr txBox="1"/>
          <p:nvPr/>
        </p:nvSpPr>
        <p:spPr>
          <a:xfrm>
            <a:off x="6380921" y="1401417"/>
            <a:ext cx="1925655" cy="369332"/>
          </a:xfrm>
          <a:prstGeom prst="rect">
            <a:avLst/>
          </a:prstGeom>
          <a:noFill/>
          <a:ln>
            <a:solidFill>
              <a:schemeClr val="bg1"/>
            </a:solidFill>
          </a:ln>
        </p:spPr>
        <p:txBody>
          <a:bodyPr wrap="none" rtlCol="0">
            <a:spAutoFit/>
          </a:bodyPr>
          <a:lstStyle/>
          <a:p>
            <a:r>
              <a:rPr lang="en-NL" dirty="0"/>
              <a:t>Druk en dagcurves</a:t>
            </a:r>
          </a:p>
        </p:txBody>
      </p:sp>
    </p:spTree>
    <p:extLst>
      <p:ext uri="{BB962C8B-B14F-4D97-AF65-F5344CB8AC3E}">
        <p14:creationId xmlns:p14="http://schemas.microsoft.com/office/powerpoint/2010/main" val="12908028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960120"/>
          </a:xfrm>
          <a:prstGeom prst="rect">
            <a:avLst/>
          </a:prstGeom>
          <a:solidFill>
            <a:srgbClr val="006991"/>
          </a:solidFill>
          <a:ln w="12700">
            <a:solidFill>
              <a:srgbClr val="006991"/>
            </a:solidFill>
            <a:prstDash val="solid"/>
          </a:ln>
        </p:spPr>
        <p:txBody>
          <a:bodyPr/>
          <a:lstStyle/>
          <a:p>
            <a:endParaRPr lang="nl-NL"/>
          </a:p>
        </p:txBody>
      </p:sp>
      <p:sp>
        <p:nvSpPr>
          <p:cNvPr id="3" name="Text 1"/>
          <p:cNvSpPr/>
          <p:nvPr/>
        </p:nvSpPr>
        <p:spPr>
          <a:xfrm>
            <a:off x="502920" y="256032"/>
            <a:ext cx="6858000" cy="685800"/>
          </a:xfrm>
          <a:prstGeom prst="rect">
            <a:avLst/>
          </a:prstGeom>
          <a:noFill/>
          <a:ln/>
        </p:spPr>
        <p:txBody>
          <a:bodyPr wrap="square" rtlCol="0" anchor="ctr"/>
          <a:lstStyle/>
          <a:p>
            <a:pPr marL="0" indent="0">
              <a:buNone/>
            </a:pPr>
            <a:r>
              <a:rPr lang="en-US" sz="2400" b="1" dirty="0" err="1">
                <a:solidFill>
                  <a:srgbClr val="FFFFFF"/>
                </a:solidFill>
                <a:latin typeface="Calibri" pitchFamily="34" charset="0"/>
                <a:ea typeface="Calibri" pitchFamily="34" charset="-122"/>
                <a:cs typeface="Calibri" pitchFamily="34" charset="-120"/>
              </a:rPr>
              <a:t>Druppels</a:t>
            </a:r>
            <a:r>
              <a:rPr lang="en-US" sz="2400" b="1" dirty="0">
                <a:solidFill>
                  <a:srgbClr val="FFFFFF"/>
                </a:solidFill>
                <a:latin typeface="Calibri" pitchFamily="34" charset="0"/>
                <a:ea typeface="Calibri" pitchFamily="34" charset="-122"/>
                <a:cs typeface="Calibri" pitchFamily="34" charset="-120"/>
              </a:rPr>
              <a:t> en laser</a:t>
            </a:r>
            <a:endParaRPr lang="en-US" sz="2400" dirty="0"/>
          </a:p>
        </p:txBody>
      </p:sp>
      <p:sp>
        <p:nvSpPr>
          <p:cNvPr id="5" name="Text 3"/>
          <p:cNvSpPr/>
          <p:nvPr/>
        </p:nvSpPr>
        <p:spPr>
          <a:xfrm>
            <a:off x="411480" y="1298448"/>
            <a:ext cx="8321040" cy="237744"/>
          </a:xfrm>
          <a:prstGeom prst="rect">
            <a:avLst/>
          </a:prstGeom>
          <a:noFill/>
          <a:ln/>
        </p:spPr>
        <p:txBody>
          <a:bodyPr wrap="square" rtlCol="0" anchor="ctr"/>
          <a:lstStyle/>
          <a:p>
            <a:pPr marL="0" indent="0">
              <a:buNone/>
            </a:pPr>
            <a:r>
              <a:rPr lang="en-US" sz="1200" dirty="0">
                <a:solidFill>
                  <a:srgbClr val="006991"/>
                </a:solidFill>
                <a:latin typeface="Calibri" pitchFamily="34" charset="0"/>
                <a:ea typeface="Calibri" pitchFamily="34" charset="-122"/>
                <a:cs typeface="Calibri" pitchFamily="34" charset="-120"/>
              </a:rPr>
              <a:t>Het doel van alle behandelingen is hetzelfde: de oogdruk verlagen om verdere schade aan de oogzenuw te voorkomen. Er bestaat geen behandeling die bestaande schade herstelt.</a:t>
            </a:r>
            <a:endParaRPr lang="en-US" sz="1200" dirty="0"/>
          </a:p>
        </p:txBody>
      </p:sp>
      <p:grpSp>
        <p:nvGrpSpPr>
          <p:cNvPr id="35" name="Group 34">
            <a:extLst>
              <a:ext uri="{FF2B5EF4-FFF2-40B4-BE49-F238E27FC236}">
                <a16:creationId xmlns:a16="http://schemas.microsoft.com/office/drawing/2014/main" id="{C54B59BD-C261-AD85-C1C2-93FEAF2218ED}"/>
              </a:ext>
            </a:extLst>
          </p:cNvPr>
          <p:cNvGrpSpPr/>
          <p:nvPr/>
        </p:nvGrpSpPr>
        <p:grpSpPr>
          <a:xfrm>
            <a:off x="320040" y="1675053"/>
            <a:ext cx="4160520" cy="2834640"/>
            <a:chOff x="320040" y="1481328"/>
            <a:chExt cx="4160520" cy="2834640"/>
          </a:xfrm>
        </p:grpSpPr>
        <p:sp>
          <p:nvSpPr>
            <p:cNvPr id="6" name="Shape 4"/>
            <p:cNvSpPr/>
            <p:nvPr/>
          </p:nvSpPr>
          <p:spPr>
            <a:xfrm>
              <a:off x="320040" y="1481328"/>
              <a:ext cx="4160520" cy="2834640"/>
            </a:xfrm>
            <a:prstGeom prst="rect">
              <a:avLst/>
            </a:prstGeom>
            <a:solidFill>
              <a:srgbClr val="E8F6FC"/>
            </a:solidFill>
            <a:ln w="10160">
              <a:solidFill>
                <a:srgbClr val="00AFDC"/>
              </a:solidFill>
              <a:prstDash val="solid"/>
            </a:ln>
          </p:spPr>
          <p:txBody>
            <a:bodyPr/>
            <a:lstStyle/>
            <a:p>
              <a:endParaRPr lang="nl-NL"/>
            </a:p>
          </p:txBody>
        </p:sp>
        <p:sp>
          <p:nvSpPr>
            <p:cNvPr id="7" name="Shape 5"/>
            <p:cNvSpPr/>
            <p:nvPr/>
          </p:nvSpPr>
          <p:spPr>
            <a:xfrm>
              <a:off x="320040" y="1481328"/>
              <a:ext cx="4160520" cy="384048"/>
            </a:xfrm>
            <a:prstGeom prst="rect">
              <a:avLst/>
            </a:prstGeom>
            <a:solidFill>
              <a:srgbClr val="00AFDC"/>
            </a:solidFill>
            <a:ln w="12700">
              <a:solidFill>
                <a:srgbClr val="00AFDC"/>
              </a:solidFill>
              <a:prstDash val="solid"/>
            </a:ln>
          </p:spPr>
          <p:txBody>
            <a:bodyPr/>
            <a:lstStyle/>
            <a:p>
              <a:endParaRPr lang="nl-NL"/>
            </a:p>
          </p:txBody>
        </p:sp>
        <p:sp>
          <p:nvSpPr>
            <p:cNvPr id="8" name="Shape 6"/>
            <p:cNvSpPr/>
            <p:nvPr/>
          </p:nvSpPr>
          <p:spPr>
            <a:xfrm>
              <a:off x="320040" y="1719072"/>
              <a:ext cx="4160520" cy="146304"/>
            </a:xfrm>
            <a:prstGeom prst="rect">
              <a:avLst/>
            </a:prstGeom>
            <a:solidFill>
              <a:srgbClr val="00AFDC"/>
            </a:solidFill>
            <a:ln w="12700">
              <a:solidFill>
                <a:srgbClr val="00AFDC"/>
              </a:solidFill>
              <a:prstDash val="solid"/>
            </a:ln>
          </p:spPr>
          <p:txBody>
            <a:bodyPr/>
            <a:lstStyle/>
            <a:p>
              <a:endParaRPr lang="nl-NL"/>
            </a:p>
          </p:txBody>
        </p:sp>
        <p:sp>
          <p:nvSpPr>
            <p:cNvPr id="9" name="Text 7"/>
            <p:cNvSpPr/>
            <p:nvPr/>
          </p:nvSpPr>
          <p:spPr>
            <a:xfrm>
              <a:off x="411480" y="1609344"/>
              <a:ext cx="3931920" cy="347472"/>
            </a:xfrm>
            <a:prstGeom prst="rect">
              <a:avLst/>
            </a:prstGeom>
            <a:noFill/>
            <a:ln/>
          </p:spPr>
          <p:txBody>
            <a:bodyPr wrap="square" rtlCol="0" anchor="ctr"/>
            <a:lstStyle/>
            <a:p>
              <a:pPr marL="0" indent="0">
                <a:buNone/>
              </a:pPr>
              <a:r>
                <a:rPr lang="en-US" sz="1400" b="1" dirty="0" err="1">
                  <a:solidFill>
                    <a:srgbClr val="FFFFFF"/>
                  </a:solidFill>
                  <a:latin typeface="Calibri" pitchFamily="34" charset="0"/>
                  <a:ea typeface="Calibri" pitchFamily="34" charset="-122"/>
                  <a:cs typeface="Calibri" pitchFamily="34" charset="-120"/>
                </a:rPr>
                <a:t>Oogdruppels</a:t>
              </a:r>
              <a:endParaRPr lang="en-US" sz="1400" dirty="0"/>
            </a:p>
          </p:txBody>
        </p:sp>
      </p:grpSp>
      <p:grpSp>
        <p:nvGrpSpPr>
          <p:cNvPr id="36" name="Group 35">
            <a:extLst>
              <a:ext uri="{FF2B5EF4-FFF2-40B4-BE49-F238E27FC236}">
                <a16:creationId xmlns:a16="http://schemas.microsoft.com/office/drawing/2014/main" id="{51880D7B-8643-8E4B-AFA6-2B02E52CF1A9}"/>
              </a:ext>
            </a:extLst>
          </p:cNvPr>
          <p:cNvGrpSpPr/>
          <p:nvPr/>
        </p:nvGrpSpPr>
        <p:grpSpPr>
          <a:xfrm>
            <a:off x="4663440" y="1675053"/>
            <a:ext cx="4160520" cy="2834640"/>
            <a:chOff x="4663440" y="1481328"/>
            <a:chExt cx="4160520" cy="2834640"/>
          </a:xfrm>
        </p:grpSpPr>
        <p:sp>
          <p:nvSpPr>
            <p:cNvPr id="19" name="Shape 17"/>
            <p:cNvSpPr/>
            <p:nvPr/>
          </p:nvSpPr>
          <p:spPr>
            <a:xfrm>
              <a:off x="4663440" y="1481328"/>
              <a:ext cx="4160520" cy="2834640"/>
            </a:xfrm>
            <a:prstGeom prst="rect">
              <a:avLst/>
            </a:prstGeom>
            <a:solidFill>
              <a:srgbClr val="F5F9FC"/>
            </a:solidFill>
            <a:ln w="10160">
              <a:solidFill>
                <a:srgbClr val="006991"/>
              </a:solidFill>
              <a:prstDash val="solid"/>
            </a:ln>
          </p:spPr>
          <p:txBody>
            <a:bodyPr/>
            <a:lstStyle/>
            <a:p>
              <a:endParaRPr lang="nl-NL"/>
            </a:p>
          </p:txBody>
        </p:sp>
        <p:sp>
          <p:nvSpPr>
            <p:cNvPr id="20" name="Shape 18"/>
            <p:cNvSpPr/>
            <p:nvPr/>
          </p:nvSpPr>
          <p:spPr>
            <a:xfrm>
              <a:off x="4663440" y="1481328"/>
              <a:ext cx="4160520" cy="384048"/>
            </a:xfrm>
            <a:prstGeom prst="rect">
              <a:avLst/>
            </a:prstGeom>
            <a:solidFill>
              <a:srgbClr val="006991"/>
            </a:solidFill>
            <a:ln w="12700">
              <a:solidFill>
                <a:srgbClr val="006991"/>
              </a:solidFill>
              <a:prstDash val="solid"/>
            </a:ln>
          </p:spPr>
          <p:txBody>
            <a:bodyPr/>
            <a:lstStyle/>
            <a:p>
              <a:endParaRPr lang="nl-NL"/>
            </a:p>
          </p:txBody>
        </p:sp>
        <p:sp>
          <p:nvSpPr>
            <p:cNvPr id="21" name="Shape 19"/>
            <p:cNvSpPr/>
            <p:nvPr/>
          </p:nvSpPr>
          <p:spPr>
            <a:xfrm>
              <a:off x="4663440" y="1719072"/>
              <a:ext cx="4160520" cy="146304"/>
            </a:xfrm>
            <a:prstGeom prst="rect">
              <a:avLst/>
            </a:prstGeom>
            <a:solidFill>
              <a:srgbClr val="006991"/>
            </a:solidFill>
            <a:ln w="12700">
              <a:solidFill>
                <a:srgbClr val="006991"/>
              </a:solidFill>
              <a:prstDash val="solid"/>
            </a:ln>
          </p:spPr>
          <p:txBody>
            <a:bodyPr/>
            <a:lstStyle/>
            <a:p>
              <a:endParaRPr lang="nl-NL"/>
            </a:p>
          </p:txBody>
        </p:sp>
        <p:sp>
          <p:nvSpPr>
            <p:cNvPr id="22" name="Text 20"/>
            <p:cNvSpPr/>
            <p:nvPr/>
          </p:nvSpPr>
          <p:spPr>
            <a:xfrm>
              <a:off x="4754880" y="1609344"/>
              <a:ext cx="3931920" cy="347472"/>
            </a:xfrm>
            <a:prstGeom prst="rect">
              <a:avLst/>
            </a:prstGeom>
            <a:noFill/>
            <a:ln/>
          </p:spPr>
          <p:txBody>
            <a:bodyPr wrap="square"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 </a:t>
              </a:r>
              <a:r>
                <a:rPr lang="en-US" sz="1400" b="1" dirty="0" err="1">
                  <a:solidFill>
                    <a:srgbClr val="FFFFFF"/>
                  </a:solidFill>
                  <a:latin typeface="Calibri" pitchFamily="34" charset="0"/>
                  <a:ea typeface="Calibri" pitchFamily="34" charset="-122"/>
                  <a:cs typeface="Calibri" pitchFamily="34" charset="-120"/>
                </a:rPr>
                <a:t>Laserbehandeling</a:t>
              </a:r>
              <a:endParaRPr lang="en-US" sz="1400" dirty="0"/>
            </a:p>
          </p:txBody>
        </p:sp>
      </p:grpSp>
      <p:sp>
        <p:nvSpPr>
          <p:cNvPr id="32" name="Text 30"/>
          <p:cNvSpPr/>
          <p:nvPr/>
        </p:nvSpPr>
        <p:spPr>
          <a:xfrm>
            <a:off x="320040" y="4599432"/>
            <a:ext cx="6400800" cy="219456"/>
          </a:xfrm>
          <a:prstGeom prst="rect">
            <a:avLst/>
          </a:prstGeom>
          <a:noFill/>
          <a:ln/>
        </p:spPr>
        <p:txBody>
          <a:bodyPr wrap="square" rtlCol="0" anchor="ctr"/>
          <a:lstStyle/>
          <a:p>
            <a:pPr marL="0" indent="0">
              <a:buNone/>
            </a:pPr>
            <a:r>
              <a:rPr lang="en-US" sz="900" i="1" dirty="0">
                <a:solidFill>
                  <a:srgbClr val="CCCCCC"/>
                </a:solidFill>
                <a:latin typeface="Calibri" pitchFamily="34" charset="0"/>
                <a:ea typeface="Calibri" pitchFamily="34" charset="-122"/>
                <a:cs typeface="Calibri" pitchFamily="34" charset="-120"/>
              </a:rPr>
              <a:t>Bron: NOG Richtlijn Glaucoom · Farmacotherapeutisch Kompas 2024 · Oogfonds.nl</a:t>
            </a:r>
            <a:endParaRPr lang="en-US" sz="900" dirty="0"/>
          </a:p>
        </p:txBody>
      </p:sp>
      <p:sp>
        <p:nvSpPr>
          <p:cNvPr id="33" name="Shape 31"/>
          <p:cNvSpPr/>
          <p:nvPr/>
        </p:nvSpPr>
        <p:spPr>
          <a:xfrm>
            <a:off x="320040" y="4645152"/>
            <a:ext cx="8503920" cy="0"/>
          </a:xfrm>
          <a:prstGeom prst="line">
            <a:avLst/>
          </a:prstGeom>
          <a:noFill/>
          <a:ln w="15240">
            <a:solidFill>
              <a:srgbClr val="00AFDC"/>
            </a:solidFill>
            <a:prstDash val="solid"/>
          </a:ln>
        </p:spPr>
        <p:txBody>
          <a:bodyPr/>
          <a:lstStyle/>
          <a:p>
            <a:endParaRPr lang="nl-NL"/>
          </a:p>
        </p:txBody>
      </p:sp>
      <p:pic>
        <p:nvPicPr>
          <p:cNvPr id="34"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pic>
        <p:nvPicPr>
          <p:cNvPr id="37" name="Picture 36" descr="Glaucoom behandeling met laser in plaats van oogdruppels? -">
            <a:extLst>
              <a:ext uri="{FF2B5EF4-FFF2-40B4-BE49-F238E27FC236}">
                <a16:creationId xmlns:a16="http://schemas.microsoft.com/office/drawing/2014/main" id="{9E52AABF-45FB-D9AD-AB62-EDC53FE7EA6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207052" y="3150895"/>
            <a:ext cx="2033105" cy="1357098"/>
          </a:xfrm>
          <a:prstGeom prst="rect">
            <a:avLst/>
          </a:prstGeom>
        </p:spPr>
      </p:pic>
      <p:pic>
        <p:nvPicPr>
          <p:cNvPr id="38" name="Picture 37" descr="Review of Topical Glaucoma Medications - EyeWiki">
            <a:extLst>
              <a:ext uri="{FF2B5EF4-FFF2-40B4-BE49-F238E27FC236}">
                <a16:creationId xmlns:a16="http://schemas.microsoft.com/office/drawing/2014/main" id="{32103D18-E748-AFD9-3163-54113FFDC62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991042" y="2233955"/>
            <a:ext cx="2463800" cy="825500"/>
          </a:xfrm>
          <a:prstGeom prst="rect">
            <a:avLst/>
          </a:prstGeom>
        </p:spPr>
      </p:pic>
      <p:pic>
        <p:nvPicPr>
          <p:cNvPr id="39" name="Picture 38" descr="Selective Laser Trabeculoplasty — NEW WEST EYES">
            <a:extLst>
              <a:ext uri="{FF2B5EF4-FFF2-40B4-BE49-F238E27FC236}">
                <a16:creationId xmlns:a16="http://schemas.microsoft.com/office/drawing/2014/main" id="{C4B05E63-9A6A-6E83-E380-1ACDB517B8B5}"/>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4754880" y="2114940"/>
            <a:ext cx="2606040" cy="1375030"/>
          </a:xfrm>
          <a:prstGeom prst="rect">
            <a:avLst/>
          </a:prstGeom>
        </p:spPr>
      </p:pic>
      <p:pic>
        <p:nvPicPr>
          <p:cNvPr id="40" name="Picture 39" descr="Micropulse Cyclodiode Laser">
            <a:extLst>
              <a:ext uri="{FF2B5EF4-FFF2-40B4-BE49-F238E27FC236}">
                <a16:creationId xmlns:a16="http://schemas.microsoft.com/office/drawing/2014/main" id="{364B118D-A79C-B042-99E9-FD681F9E97EA}"/>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6510130" y="3150895"/>
            <a:ext cx="2258171" cy="1330156"/>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pic>
        <p:nvPicPr>
          <p:cNvPr id="64" name="Picture 63" descr="Operatie met glaucoom drainage implant (Baerveldt Implant, Paul Implant,  Preserflo Implant)">
            <a:extLst>
              <a:ext uri="{FF2B5EF4-FFF2-40B4-BE49-F238E27FC236}">
                <a16:creationId xmlns:a16="http://schemas.microsoft.com/office/drawing/2014/main" id="{C6102FF3-E7DC-97BF-E407-78B02C9D734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177732" y="3435462"/>
            <a:ext cx="2570380" cy="1707333"/>
          </a:xfrm>
          <a:prstGeom prst="rect">
            <a:avLst/>
          </a:prstGeom>
        </p:spPr>
      </p:pic>
      <p:sp>
        <p:nvSpPr>
          <p:cNvPr id="2" name="Shape 0"/>
          <p:cNvSpPr/>
          <p:nvPr/>
        </p:nvSpPr>
        <p:spPr>
          <a:xfrm>
            <a:off x="201168" y="201168"/>
            <a:ext cx="8741664" cy="960120"/>
          </a:xfrm>
          <a:prstGeom prst="rect">
            <a:avLst/>
          </a:prstGeom>
          <a:solidFill>
            <a:srgbClr val="CC6600"/>
          </a:solidFill>
          <a:ln w="12700">
            <a:solidFill>
              <a:srgbClr val="CC6600"/>
            </a:solidFill>
            <a:prstDash val="solid"/>
          </a:ln>
        </p:spPr>
        <p:txBody>
          <a:bodyPr/>
          <a:lstStyle/>
          <a:p>
            <a:endParaRPr lang="nl-NL"/>
          </a:p>
        </p:txBody>
      </p:sp>
      <p:sp>
        <p:nvSpPr>
          <p:cNvPr id="3" name="Text 1"/>
          <p:cNvSpPr/>
          <p:nvPr/>
        </p:nvSpPr>
        <p:spPr>
          <a:xfrm>
            <a:off x="502920" y="256032"/>
            <a:ext cx="6858000" cy="685800"/>
          </a:xfrm>
          <a:prstGeom prst="rect">
            <a:avLst/>
          </a:prstGeom>
          <a:noFill/>
          <a:ln/>
        </p:spPr>
        <p:txBody>
          <a:bodyPr wrap="square" rtlCol="0" anchor="ctr"/>
          <a:lstStyle/>
          <a:p>
            <a:pPr marL="0" indent="0">
              <a:buNone/>
            </a:pPr>
            <a:r>
              <a:rPr lang="en-US" sz="2400" b="1" dirty="0" err="1">
                <a:solidFill>
                  <a:srgbClr val="FFFFFF"/>
                </a:solidFill>
                <a:latin typeface="Calibri" pitchFamily="34" charset="0"/>
                <a:ea typeface="Calibri" pitchFamily="34" charset="-122"/>
                <a:cs typeface="Calibri" pitchFamily="34" charset="-120"/>
              </a:rPr>
              <a:t>Operatie</a:t>
            </a:r>
            <a:endParaRPr lang="en-US" sz="2400" dirty="0"/>
          </a:p>
        </p:txBody>
      </p:sp>
      <p:sp>
        <p:nvSpPr>
          <p:cNvPr id="5" name="Text 3"/>
          <p:cNvSpPr/>
          <p:nvPr/>
        </p:nvSpPr>
        <p:spPr>
          <a:xfrm>
            <a:off x="411480" y="1298448"/>
            <a:ext cx="8321040" cy="237744"/>
          </a:xfrm>
          <a:prstGeom prst="rect">
            <a:avLst/>
          </a:prstGeom>
          <a:noFill/>
          <a:ln/>
        </p:spPr>
        <p:txBody>
          <a:bodyPr wrap="square" rtlCol="0" anchor="ctr"/>
          <a:lstStyle/>
          <a:p>
            <a:pPr marL="0" indent="0">
              <a:buNone/>
            </a:pPr>
            <a:r>
              <a:rPr lang="en-US" sz="1200" dirty="0">
                <a:solidFill>
                  <a:srgbClr val="CC6600"/>
                </a:solidFill>
                <a:latin typeface="Calibri" pitchFamily="34" charset="0"/>
                <a:ea typeface="Calibri" pitchFamily="34" charset="-122"/>
                <a:cs typeface="Calibri" pitchFamily="34" charset="-120"/>
              </a:rPr>
              <a:t>Een operatie wordt overwogen als druppels en laser onvoldoende de oogdruk verlagen. Er zijn verschillende technieken, elk met eigen voordelen en risico's.</a:t>
            </a:r>
            <a:endParaRPr lang="en-US" sz="1200" dirty="0"/>
          </a:p>
        </p:txBody>
      </p:sp>
      <p:sp>
        <p:nvSpPr>
          <p:cNvPr id="6" name="Shape 4"/>
          <p:cNvSpPr/>
          <p:nvPr/>
        </p:nvSpPr>
        <p:spPr>
          <a:xfrm>
            <a:off x="256032" y="1610535"/>
            <a:ext cx="2724912" cy="502920"/>
          </a:xfrm>
          <a:prstGeom prst="rect">
            <a:avLst/>
          </a:prstGeom>
          <a:solidFill>
            <a:srgbClr val="006991"/>
          </a:solidFill>
          <a:ln w="12700">
            <a:solidFill>
              <a:srgbClr val="006991"/>
            </a:solidFill>
            <a:prstDash val="solid"/>
          </a:ln>
        </p:spPr>
        <p:txBody>
          <a:bodyPr/>
          <a:lstStyle/>
          <a:p>
            <a:endParaRPr lang="nl-NL"/>
          </a:p>
        </p:txBody>
      </p:sp>
      <p:sp>
        <p:nvSpPr>
          <p:cNvPr id="7" name="Text 5"/>
          <p:cNvSpPr/>
          <p:nvPr/>
        </p:nvSpPr>
        <p:spPr>
          <a:xfrm>
            <a:off x="347472" y="1738551"/>
            <a:ext cx="2542032" cy="256032"/>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Trabeculectomie</a:t>
            </a:r>
            <a:endParaRPr lang="en-US" sz="1300" dirty="0"/>
          </a:p>
        </p:txBody>
      </p:sp>
      <p:sp>
        <p:nvSpPr>
          <p:cNvPr id="8" name="Text 6"/>
          <p:cNvSpPr/>
          <p:nvPr/>
        </p:nvSpPr>
        <p:spPr>
          <a:xfrm>
            <a:off x="347472" y="1939719"/>
            <a:ext cx="2542032" cy="201168"/>
          </a:xfrm>
          <a:prstGeom prst="rect">
            <a:avLst/>
          </a:prstGeom>
          <a:noFill/>
          <a:ln/>
        </p:spPr>
        <p:txBody>
          <a:bodyPr wrap="square" rtlCol="0" anchor="ctr"/>
          <a:lstStyle/>
          <a:p>
            <a:pPr marL="0" indent="0">
              <a:buNone/>
            </a:pPr>
            <a:r>
              <a:rPr lang="en-US" sz="1000" dirty="0">
                <a:solidFill>
                  <a:srgbClr val="FFFFFF"/>
                </a:solidFill>
                <a:latin typeface="Calibri" pitchFamily="34" charset="0"/>
                <a:ea typeface="Calibri" pitchFamily="34" charset="-122"/>
                <a:cs typeface="Calibri" pitchFamily="34" charset="-120"/>
              </a:rPr>
              <a:t>De klassieke oogoperatie</a:t>
            </a:r>
            <a:endParaRPr lang="en-US" sz="1000" dirty="0"/>
          </a:p>
        </p:txBody>
      </p:sp>
      <p:sp>
        <p:nvSpPr>
          <p:cNvPr id="25" name="Shape 23"/>
          <p:cNvSpPr/>
          <p:nvPr/>
        </p:nvSpPr>
        <p:spPr>
          <a:xfrm>
            <a:off x="3163824" y="1610535"/>
            <a:ext cx="2724912" cy="502920"/>
          </a:xfrm>
          <a:prstGeom prst="rect">
            <a:avLst/>
          </a:prstGeom>
          <a:solidFill>
            <a:srgbClr val="00AFDC"/>
          </a:solidFill>
          <a:ln w="12700">
            <a:solidFill>
              <a:srgbClr val="00AFDC"/>
            </a:solidFill>
            <a:prstDash val="solid"/>
          </a:ln>
        </p:spPr>
        <p:txBody>
          <a:bodyPr/>
          <a:lstStyle/>
          <a:p>
            <a:endParaRPr lang="nl-NL"/>
          </a:p>
        </p:txBody>
      </p:sp>
      <p:sp>
        <p:nvSpPr>
          <p:cNvPr id="26" name="Text 24"/>
          <p:cNvSpPr/>
          <p:nvPr/>
        </p:nvSpPr>
        <p:spPr>
          <a:xfrm>
            <a:off x="3255264" y="1738551"/>
            <a:ext cx="2542032" cy="256032"/>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Drainage-implant</a:t>
            </a:r>
            <a:endParaRPr lang="en-US" sz="1300" dirty="0"/>
          </a:p>
        </p:txBody>
      </p:sp>
      <p:sp>
        <p:nvSpPr>
          <p:cNvPr id="27" name="Text 25"/>
          <p:cNvSpPr/>
          <p:nvPr/>
        </p:nvSpPr>
        <p:spPr>
          <a:xfrm>
            <a:off x="3255264" y="1939719"/>
            <a:ext cx="2542032" cy="201168"/>
          </a:xfrm>
          <a:prstGeom prst="rect">
            <a:avLst/>
          </a:prstGeom>
          <a:noFill/>
          <a:ln/>
        </p:spPr>
        <p:txBody>
          <a:bodyPr wrap="square" rtlCol="0" anchor="ctr"/>
          <a:lstStyle/>
          <a:p>
            <a:pPr marL="0" indent="0">
              <a:buNone/>
            </a:pPr>
            <a:r>
              <a:rPr lang="en-US" sz="1000" dirty="0">
                <a:solidFill>
                  <a:srgbClr val="FFFFFF"/>
                </a:solidFill>
                <a:latin typeface="Calibri" pitchFamily="34" charset="0"/>
                <a:ea typeface="Calibri" pitchFamily="34" charset="-122"/>
                <a:cs typeface="Calibri" pitchFamily="34" charset="-120"/>
              </a:rPr>
              <a:t>Buisje met reservoir</a:t>
            </a:r>
            <a:endParaRPr lang="en-US" sz="1000" dirty="0"/>
          </a:p>
        </p:txBody>
      </p:sp>
      <p:sp>
        <p:nvSpPr>
          <p:cNvPr id="42" name="Shape 40"/>
          <p:cNvSpPr/>
          <p:nvPr/>
        </p:nvSpPr>
        <p:spPr>
          <a:xfrm>
            <a:off x="6071616" y="1610535"/>
            <a:ext cx="2724912" cy="502920"/>
          </a:xfrm>
          <a:prstGeom prst="rect">
            <a:avLst/>
          </a:prstGeom>
          <a:solidFill>
            <a:srgbClr val="22AA66"/>
          </a:solidFill>
          <a:ln w="12700">
            <a:solidFill>
              <a:srgbClr val="22AA66"/>
            </a:solidFill>
            <a:prstDash val="solid"/>
          </a:ln>
        </p:spPr>
        <p:txBody>
          <a:bodyPr/>
          <a:lstStyle/>
          <a:p>
            <a:endParaRPr lang="nl-NL"/>
          </a:p>
        </p:txBody>
      </p:sp>
      <p:sp>
        <p:nvSpPr>
          <p:cNvPr id="43" name="Text 41"/>
          <p:cNvSpPr/>
          <p:nvPr/>
        </p:nvSpPr>
        <p:spPr>
          <a:xfrm>
            <a:off x="6163056" y="1738551"/>
            <a:ext cx="2542032" cy="256032"/>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MIGS – met </a:t>
            </a:r>
            <a:r>
              <a:rPr lang="en-US" sz="1300" b="1" dirty="0" err="1">
                <a:solidFill>
                  <a:srgbClr val="FFFFFF"/>
                </a:solidFill>
                <a:latin typeface="Calibri" pitchFamily="34" charset="0"/>
                <a:ea typeface="Calibri" pitchFamily="34" charset="-122"/>
                <a:cs typeface="Calibri" pitchFamily="34" charset="-120"/>
              </a:rPr>
              <a:t>en</a:t>
            </a:r>
            <a:r>
              <a:rPr lang="en-US" sz="1300" b="1" dirty="0">
                <a:solidFill>
                  <a:srgbClr val="FFFFFF"/>
                </a:solidFill>
                <a:latin typeface="Calibri" pitchFamily="34" charset="0"/>
                <a:ea typeface="Calibri" pitchFamily="34" charset="-122"/>
                <a:cs typeface="Calibri" pitchFamily="34" charset="-120"/>
              </a:rPr>
              <a:t> </a:t>
            </a:r>
            <a:r>
              <a:rPr lang="en-US" sz="1300" b="1" dirty="0" err="1">
                <a:solidFill>
                  <a:srgbClr val="FFFFFF"/>
                </a:solidFill>
                <a:latin typeface="Calibri" pitchFamily="34" charset="0"/>
                <a:ea typeface="Calibri" pitchFamily="34" charset="-122"/>
                <a:cs typeface="Calibri" pitchFamily="34" charset="-120"/>
              </a:rPr>
              <a:t>zonder</a:t>
            </a:r>
            <a:r>
              <a:rPr lang="en-US" sz="1300" b="1" dirty="0">
                <a:solidFill>
                  <a:srgbClr val="FFFFFF"/>
                </a:solidFill>
                <a:latin typeface="Calibri" pitchFamily="34" charset="0"/>
                <a:ea typeface="Calibri" pitchFamily="34" charset="-122"/>
                <a:cs typeface="Calibri" pitchFamily="34" charset="-120"/>
              </a:rPr>
              <a:t> </a:t>
            </a:r>
            <a:r>
              <a:rPr lang="en-US" sz="1300" b="1" dirty="0" err="1">
                <a:solidFill>
                  <a:srgbClr val="FFFFFF"/>
                </a:solidFill>
                <a:latin typeface="Calibri" pitchFamily="34" charset="0"/>
                <a:ea typeface="Calibri" pitchFamily="34" charset="-122"/>
                <a:cs typeface="Calibri" pitchFamily="34" charset="-120"/>
              </a:rPr>
              <a:t>blaasje</a:t>
            </a:r>
            <a:endParaRPr lang="en-US" sz="1300" dirty="0"/>
          </a:p>
        </p:txBody>
      </p:sp>
      <p:sp>
        <p:nvSpPr>
          <p:cNvPr id="44" name="Text 42"/>
          <p:cNvSpPr/>
          <p:nvPr/>
        </p:nvSpPr>
        <p:spPr>
          <a:xfrm>
            <a:off x="6163056" y="1939719"/>
            <a:ext cx="2542032" cy="201168"/>
          </a:xfrm>
          <a:prstGeom prst="rect">
            <a:avLst/>
          </a:prstGeom>
          <a:noFill/>
          <a:ln/>
        </p:spPr>
        <p:txBody>
          <a:bodyPr wrap="square" rtlCol="0" anchor="ctr"/>
          <a:lstStyle/>
          <a:p>
            <a:pPr marL="0" indent="0">
              <a:buNone/>
            </a:pPr>
            <a:r>
              <a:rPr lang="en-US" sz="1000" dirty="0">
                <a:solidFill>
                  <a:srgbClr val="FFFFFF"/>
                </a:solidFill>
                <a:latin typeface="Calibri" pitchFamily="34" charset="0"/>
                <a:ea typeface="Calibri" pitchFamily="34" charset="-122"/>
                <a:cs typeface="Calibri" pitchFamily="34" charset="-120"/>
              </a:rPr>
              <a:t>Minimaal invasieve glaucoomchirurgie</a:t>
            </a:r>
            <a:endParaRPr lang="en-US" sz="1000" dirty="0"/>
          </a:p>
        </p:txBody>
      </p:sp>
      <p:sp>
        <p:nvSpPr>
          <p:cNvPr id="46" name="Text 44"/>
          <p:cNvSpPr/>
          <p:nvPr/>
        </p:nvSpPr>
        <p:spPr>
          <a:xfrm>
            <a:off x="6134708" y="2212293"/>
            <a:ext cx="2542032" cy="402336"/>
          </a:xfrm>
          <a:prstGeom prst="rect">
            <a:avLst/>
          </a:prstGeom>
          <a:noFill/>
          <a:ln/>
        </p:spPr>
        <p:txBody>
          <a:bodyPr wrap="square" rtlCol="0" anchor="ctr"/>
          <a:lstStyle/>
          <a:p>
            <a:pPr marL="0" indent="0">
              <a:buNone/>
            </a:pPr>
            <a:endParaRPr lang="en-US" sz="950" dirty="0"/>
          </a:p>
        </p:txBody>
      </p:sp>
      <p:sp>
        <p:nvSpPr>
          <p:cNvPr id="47" name="Text 45"/>
          <p:cNvSpPr/>
          <p:nvPr/>
        </p:nvSpPr>
        <p:spPr>
          <a:xfrm>
            <a:off x="6163056" y="2652951"/>
            <a:ext cx="2542032" cy="329184"/>
          </a:xfrm>
          <a:prstGeom prst="rect">
            <a:avLst/>
          </a:prstGeom>
          <a:noFill/>
          <a:ln/>
        </p:spPr>
        <p:txBody>
          <a:bodyPr wrap="square" rtlCol="0" anchor="ctr"/>
          <a:lstStyle/>
          <a:p>
            <a:pPr marL="0" indent="0">
              <a:buNone/>
            </a:pPr>
            <a:endParaRPr lang="en-US" sz="900" dirty="0"/>
          </a:p>
        </p:txBody>
      </p:sp>
      <p:pic>
        <p:nvPicPr>
          <p:cNvPr id="61" name="Image 0" descr="preencoded.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pic>
        <p:nvPicPr>
          <p:cNvPr id="62" name="Picture 61" descr="Trabeculectomy - The Stoneygate Eye Hospital - Leicester">
            <a:extLst>
              <a:ext uri="{FF2B5EF4-FFF2-40B4-BE49-F238E27FC236}">
                <a16:creationId xmlns:a16="http://schemas.microsoft.com/office/drawing/2014/main" id="{A492119E-B414-6898-7058-32009A582B6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88915" y="2280830"/>
            <a:ext cx="2543023" cy="1812897"/>
          </a:xfrm>
          <a:prstGeom prst="rect">
            <a:avLst/>
          </a:prstGeom>
        </p:spPr>
      </p:pic>
      <p:pic>
        <p:nvPicPr>
          <p:cNvPr id="63" name="Picture 62" descr="Dr. Chelvin Sng: Why Paul Glaucoma Implant is changing the future of  Glaucoma? - Chelvin Sng Eye Center | Glaucoma | Cataract | Retina  Specialist Singapore">
            <a:extLst>
              <a:ext uri="{FF2B5EF4-FFF2-40B4-BE49-F238E27FC236}">
                <a16:creationId xmlns:a16="http://schemas.microsoft.com/office/drawing/2014/main" id="{76F0E8D0-06C1-564E-9B0E-A44C2C50EDA4}"/>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292490" y="2113455"/>
            <a:ext cx="2340864" cy="1660474"/>
          </a:xfrm>
          <a:prstGeom prst="rect">
            <a:avLst/>
          </a:prstGeom>
        </p:spPr>
      </p:pic>
      <p:pic>
        <p:nvPicPr>
          <p:cNvPr id="66" name="Picture 65" descr="Preserflo stent for glaucoma | Mount Waverley Eye Surgeons墨尔本眼科联合诊所">
            <a:extLst>
              <a:ext uri="{FF2B5EF4-FFF2-40B4-BE49-F238E27FC236}">
                <a16:creationId xmlns:a16="http://schemas.microsoft.com/office/drawing/2014/main" id="{43EF059F-BA8A-32A5-4465-8C75AF2B9E9D}"/>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6163056" y="2187798"/>
            <a:ext cx="1778000" cy="1054100"/>
          </a:xfrm>
          <a:prstGeom prst="rect">
            <a:avLst/>
          </a:prstGeom>
        </p:spPr>
      </p:pic>
      <p:pic>
        <p:nvPicPr>
          <p:cNvPr id="67" name="Picture 66" descr="iStent for Cataract and Glaucoma - Dr Simon Skalicky | Dr Simon Skalicky">
            <a:extLst>
              <a:ext uri="{FF2B5EF4-FFF2-40B4-BE49-F238E27FC236}">
                <a16:creationId xmlns:a16="http://schemas.microsoft.com/office/drawing/2014/main" id="{C238DDC7-C730-ECFD-B1C8-A0DD768DD660}"/>
              </a:ext>
            </a:extLst>
          </p:cNvPr>
          <p:cNvPicPr>
            <a:picLocks noChangeAspect="1"/>
          </p:cNvPicPr>
          <p:nvPr/>
        </p:nvPicPr>
        <p:blipFill>
          <a:blip r:embed="rId8" cstate="email">
            <a:extLst>
              <a:ext uri="{28A0092B-C50C-407E-A947-70E740481C1C}">
                <a14:useLocalDpi xmlns:a14="http://schemas.microsoft.com/office/drawing/2010/main"/>
              </a:ext>
            </a:extLst>
          </a:blip>
          <a:srcRect l="63704"/>
          <a:stretch>
            <a:fillRect/>
          </a:stretch>
        </p:blipFill>
        <p:spPr>
          <a:xfrm>
            <a:off x="7482786" y="2609675"/>
            <a:ext cx="1313742" cy="23495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420624"/>
            <a:ext cx="8741664" cy="3291840"/>
          </a:xfrm>
          <a:prstGeom prst="rect">
            <a:avLst/>
          </a:prstGeom>
          <a:solidFill>
            <a:srgbClr val="00AFDC"/>
          </a:solidFill>
          <a:ln w="12700">
            <a:solidFill>
              <a:srgbClr val="00AFDC"/>
            </a:solidFill>
            <a:prstDash val="solid"/>
          </a:ln>
        </p:spPr>
        <p:txBody>
          <a:bodyPr/>
          <a:lstStyle/>
          <a:p>
            <a:endParaRPr lang="en-NL" dirty="0"/>
          </a:p>
        </p:txBody>
      </p:sp>
      <p:sp>
        <p:nvSpPr>
          <p:cNvPr id="4" name="Text 2"/>
          <p:cNvSpPr/>
          <p:nvPr/>
        </p:nvSpPr>
        <p:spPr>
          <a:xfrm>
            <a:off x="502920" y="548640"/>
            <a:ext cx="7772400" cy="822960"/>
          </a:xfrm>
          <a:prstGeom prst="rect">
            <a:avLst/>
          </a:prstGeom>
          <a:noFill/>
          <a:ln/>
        </p:spPr>
        <p:txBody>
          <a:bodyPr wrap="square" rtlCol="0" anchor="ctr"/>
          <a:lstStyle/>
          <a:p>
            <a:pPr marL="0" indent="0">
              <a:buNone/>
            </a:pPr>
            <a:r>
              <a:rPr lang="en-US" sz="3000" b="1" dirty="0">
                <a:solidFill>
                  <a:srgbClr val="FFFFFF"/>
                </a:solidFill>
                <a:latin typeface="Calibri" pitchFamily="34" charset="0"/>
                <a:ea typeface="Calibri" pitchFamily="34" charset="-122"/>
                <a:cs typeface="Calibri" pitchFamily="34" charset="-120"/>
              </a:rPr>
              <a:t>Dit huwelijk vraagt </a:t>
            </a:r>
            <a:r>
              <a:rPr lang="en-US" sz="3000" b="1" dirty="0" err="1">
                <a:solidFill>
                  <a:srgbClr val="FFFFFF"/>
                </a:solidFill>
                <a:latin typeface="Calibri" pitchFamily="34" charset="0"/>
                <a:ea typeface="Calibri" pitchFamily="34" charset="-122"/>
                <a:cs typeface="Calibri" pitchFamily="34" charset="-120"/>
              </a:rPr>
              <a:t>aandacht</a:t>
            </a:r>
            <a:r>
              <a:rPr lang="en-US" sz="3000" b="1" dirty="0">
                <a:solidFill>
                  <a:srgbClr val="FFFFFF"/>
                </a:solidFill>
                <a:latin typeface="Calibri" pitchFamily="34" charset="0"/>
                <a:ea typeface="Calibri" pitchFamily="34" charset="-122"/>
                <a:cs typeface="Calibri" pitchFamily="34" charset="-120"/>
              </a:rPr>
              <a:t> </a:t>
            </a:r>
            <a:endParaRPr lang="en-US" sz="3000" dirty="0"/>
          </a:p>
        </p:txBody>
      </p:sp>
      <p:sp>
        <p:nvSpPr>
          <p:cNvPr id="7" name="Text 4"/>
          <p:cNvSpPr/>
          <p:nvPr/>
        </p:nvSpPr>
        <p:spPr>
          <a:xfrm>
            <a:off x="777240" y="1901952"/>
            <a:ext cx="7498080" cy="256032"/>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Bijziendheid is een significante, </a:t>
            </a:r>
            <a:r>
              <a:rPr lang="en-US" sz="1250" dirty="0" err="1">
                <a:solidFill>
                  <a:srgbClr val="FFFFFF"/>
                </a:solidFill>
                <a:latin typeface="Calibri" pitchFamily="34" charset="0"/>
                <a:ea typeface="Calibri" pitchFamily="34" charset="-122"/>
                <a:cs typeface="Calibri" pitchFamily="34" charset="-120"/>
              </a:rPr>
              <a:t>risicofactor</a:t>
            </a:r>
            <a:r>
              <a:rPr lang="en-US" sz="1250" dirty="0">
                <a:solidFill>
                  <a:srgbClr val="FFFFFF"/>
                </a:solidFill>
                <a:latin typeface="Calibri" pitchFamily="34" charset="0"/>
                <a:ea typeface="Calibri" pitchFamily="34" charset="-122"/>
                <a:cs typeface="Calibri" pitchFamily="34" charset="-120"/>
              </a:rPr>
              <a:t> voor glaucoom</a:t>
            </a:r>
            <a:endParaRPr lang="en-US" sz="1250" dirty="0"/>
          </a:p>
        </p:txBody>
      </p:sp>
      <p:sp>
        <p:nvSpPr>
          <p:cNvPr id="9" name="Text 5"/>
          <p:cNvSpPr/>
          <p:nvPr/>
        </p:nvSpPr>
        <p:spPr>
          <a:xfrm>
            <a:off x="777240" y="2577013"/>
            <a:ext cx="7498080" cy="256032"/>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De </a:t>
            </a:r>
            <a:r>
              <a:rPr lang="en-US" sz="1250" dirty="0" err="1">
                <a:solidFill>
                  <a:srgbClr val="FFFFFF"/>
                </a:solidFill>
                <a:latin typeface="Calibri" pitchFamily="34" charset="0"/>
                <a:ea typeface="Calibri" pitchFamily="34" charset="-122"/>
                <a:cs typeface="Calibri" pitchFamily="34" charset="-120"/>
              </a:rPr>
              <a:t>hoge</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bijziendheid</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maakt</a:t>
            </a:r>
            <a:r>
              <a:rPr lang="en-US" sz="1250" dirty="0">
                <a:solidFill>
                  <a:srgbClr val="FFFFFF"/>
                </a:solidFill>
                <a:latin typeface="Calibri" pitchFamily="34" charset="0"/>
                <a:ea typeface="Calibri" pitchFamily="34" charset="-122"/>
                <a:cs typeface="Calibri" pitchFamily="34" charset="-120"/>
              </a:rPr>
              <a:t> het </a:t>
            </a:r>
            <a:r>
              <a:rPr lang="en-US" sz="1250" dirty="0" err="1">
                <a:solidFill>
                  <a:srgbClr val="FFFFFF"/>
                </a:solidFill>
                <a:latin typeface="Calibri" pitchFamily="34" charset="0"/>
                <a:ea typeface="Calibri" pitchFamily="34" charset="-122"/>
                <a:cs typeface="Calibri" pitchFamily="34" charset="-120"/>
              </a:rPr>
              <a:t>oog</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kwetsbaar</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voor</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schade</a:t>
            </a:r>
            <a:r>
              <a:rPr lang="en-US" sz="1250" dirty="0">
                <a:solidFill>
                  <a:srgbClr val="FFFFFF"/>
                </a:solidFill>
                <a:latin typeface="Calibri" pitchFamily="34" charset="0"/>
                <a:ea typeface="Calibri" pitchFamily="34" charset="-122"/>
                <a:cs typeface="Calibri" pitchFamily="34" charset="-120"/>
              </a:rPr>
              <a:t> — </a:t>
            </a:r>
            <a:r>
              <a:rPr lang="en-US" sz="1250" dirty="0" err="1">
                <a:solidFill>
                  <a:srgbClr val="FFFFFF"/>
                </a:solidFill>
                <a:latin typeface="Calibri" pitchFamily="34" charset="0"/>
                <a:ea typeface="Calibri" pitchFamily="34" charset="-122"/>
                <a:cs typeface="Calibri" pitchFamily="34" charset="-120"/>
              </a:rPr>
              <a:t>ook</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los</a:t>
            </a:r>
            <a:r>
              <a:rPr lang="en-US" sz="1250" dirty="0">
                <a:solidFill>
                  <a:srgbClr val="FFFFFF"/>
                </a:solidFill>
                <a:latin typeface="Calibri" pitchFamily="34" charset="0"/>
                <a:ea typeface="Calibri" pitchFamily="34" charset="-122"/>
                <a:cs typeface="Calibri" pitchFamily="34" charset="-120"/>
              </a:rPr>
              <a:t> van de oogdruk</a:t>
            </a:r>
            <a:endParaRPr lang="en-US" sz="1250" dirty="0"/>
          </a:p>
        </p:txBody>
      </p:sp>
      <p:sp>
        <p:nvSpPr>
          <p:cNvPr id="11" name="Text 6"/>
          <p:cNvSpPr/>
          <p:nvPr/>
        </p:nvSpPr>
        <p:spPr>
          <a:xfrm>
            <a:off x="777240" y="2814757"/>
            <a:ext cx="7498080" cy="256032"/>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In 2060: 193 miljoen OAG-patiënten — 30% door de </a:t>
            </a:r>
            <a:r>
              <a:rPr lang="en-US" sz="1250" dirty="0" err="1">
                <a:solidFill>
                  <a:srgbClr val="FFFFFF"/>
                </a:solidFill>
                <a:latin typeface="Calibri" pitchFamily="34" charset="0"/>
                <a:ea typeface="Calibri" pitchFamily="34" charset="-122"/>
                <a:cs typeface="Calibri" pitchFamily="34" charset="-120"/>
              </a:rPr>
              <a:t>myopie-epidemie</a:t>
            </a:r>
            <a:r>
              <a:rPr lang="en-US" sz="1250" dirty="0">
                <a:solidFill>
                  <a:srgbClr val="FFFFFF"/>
                </a:solidFill>
                <a:latin typeface="Calibri" pitchFamily="34" charset="0"/>
                <a:ea typeface="Calibri" pitchFamily="34" charset="-122"/>
                <a:cs typeface="Calibri" pitchFamily="34" charset="-120"/>
              </a:rPr>
              <a:t>. </a:t>
            </a:r>
            <a:endParaRPr lang="en-US" sz="1250" dirty="0"/>
          </a:p>
        </p:txBody>
      </p:sp>
      <p:sp>
        <p:nvSpPr>
          <p:cNvPr id="13" name="Text 7"/>
          <p:cNvSpPr/>
          <p:nvPr/>
        </p:nvSpPr>
        <p:spPr>
          <a:xfrm>
            <a:off x="777240" y="3052501"/>
            <a:ext cx="7498080" cy="256032"/>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Myopiebeheersing bij kinderen is de </a:t>
            </a:r>
            <a:r>
              <a:rPr lang="en-US" sz="1250" dirty="0" err="1">
                <a:solidFill>
                  <a:srgbClr val="FFFFFF"/>
                </a:solidFill>
                <a:latin typeface="Calibri" pitchFamily="34" charset="0"/>
                <a:ea typeface="Calibri" pitchFamily="34" charset="-122"/>
                <a:cs typeface="Calibri" pitchFamily="34" charset="-120"/>
              </a:rPr>
              <a:t>misschien</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een</a:t>
            </a:r>
            <a:r>
              <a:rPr lang="en-US" sz="1250" dirty="0">
                <a:solidFill>
                  <a:srgbClr val="FFFFFF"/>
                </a:solidFill>
                <a:latin typeface="Calibri" pitchFamily="34" charset="0"/>
                <a:ea typeface="Calibri" pitchFamily="34" charset="-122"/>
                <a:cs typeface="Calibri" pitchFamily="34" charset="-120"/>
              </a:rPr>
              <a:t> van de </a:t>
            </a:r>
            <a:r>
              <a:rPr lang="en-US" sz="1250" dirty="0" err="1">
                <a:solidFill>
                  <a:srgbClr val="FFFFFF"/>
                </a:solidFill>
                <a:latin typeface="Calibri" pitchFamily="34" charset="0"/>
                <a:ea typeface="Calibri" pitchFamily="34" charset="-122"/>
                <a:cs typeface="Calibri" pitchFamily="34" charset="-120"/>
              </a:rPr>
              <a:t>meest</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belangrijke</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preventieve</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maatregelen</a:t>
            </a:r>
            <a:endParaRPr lang="en-US" sz="1250" dirty="0"/>
          </a:p>
        </p:txBody>
      </p:sp>
      <p:sp>
        <p:nvSpPr>
          <p:cNvPr id="14" name="Text 8"/>
          <p:cNvSpPr/>
          <p:nvPr/>
        </p:nvSpPr>
        <p:spPr>
          <a:xfrm>
            <a:off x="411480" y="3749040"/>
            <a:ext cx="7772400" cy="411480"/>
          </a:xfrm>
          <a:prstGeom prst="rect">
            <a:avLst/>
          </a:prstGeom>
          <a:noFill/>
          <a:ln/>
        </p:spPr>
        <p:txBody>
          <a:bodyPr wrap="square" rtlCol="0" anchor="ctr"/>
          <a:lstStyle/>
          <a:p>
            <a:pPr marL="0" indent="0">
              <a:buNone/>
            </a:pPr>
            <a:r>
              <a:rPr lang="en-US" sz="1400" dirty="0">
                <a:solidFill>
                  <a:srgbClr val="666666"/>
                </a:solidFill>
                <a:latin typeface="Calibri" pitchFamily="34" charset="0"/>
                <a:ea typeface="Calibri" pitchFamily="34" charset="-122"/>
                <a:cs typeface="Calibri" pitchFamily="34" charset="-120"/>
              </a:rPr>
              <a:t>Bedankt voor </a:t>
            </a:r>
            <a:r>
              <a:rPr lang="en-US" sz="1400" dirty="0" err="1">
                <a:solidFill>
                  <a:srgbClr val="666666"/>
                </a:solidFill>
                <a:latin typeface="Calibri" pitchFamily="34" charset="0"/>
                <a:ea typeface="Calibri" pitchFamily="34" charset="-122"/>
                <a:cs typeface="Calibri" pitchFamily="34" charset="-120"/>
              </a:rPr>
              <a:t>uw</a:t>
            </a:r>
            <a:r>
              <a:rPr lang="en-US" sz="1400" dirty="0">
                <a:solidFill>
                  <a:srgbClr val="666666"/>
                </a:solidFill>
                <a:latin typeface="Calibri" pitchFamily="34" charset="0"/>
                <a:ea typeface="Calibri" pitchFamily="34" charset="-122"/>
                <a:cs typeface="Calibri" pitchFamily="34" charset="-120"/>
              </a:rPr>
              <a:t> </a:t>
            </a:r>
            <a:r>
              <a:rPr lang="en-US" sz="1400" dirty="0" err="1">
                <a:solidFill>
                  <a:srgbClr val="666666"/>
                </a:solidFill>
                <a:latin typeface="Calibri" pitchFamily="34" charset="0"/>
                <a:ea typeface="Calibri" pitchFamily="34" charset="-122"/>
                <a:cs typeface="Calibri" pitchFamily="34" charset="-120"/>
              </a:rPr>
              <a:t>aandacht</a:t>
            </a:r>
            <a:r>
              <a:rPr lang="en-US" sz="1400" dirty="0">
                <a:solidFill>
                  <a:srgbClr val="666666"/>
                </a:solidFill>
                <a:latin typeface="Calibri" pitchFamily="34" charset="0"/>
                <a:ea typeface="Calibri" pitchFamily="34" charset="-122"/>
                <a:cs typeface="Calibri" pitchFamily="34" charset="-120"/>
              </a:rPr>
              <a:t>!</a:t>
            </a:r>
            <a:endParaRPr lang="en-US" sz="1400" dirty="0"/>
          </a:p>
        </p:txBody>
      </p:sp>
      <p:pic>
        <p:nvPicPr>
          <p:cNvPr id="16" name="Image 4"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
        <p:nvSpPr>
          <p:cNvPr id="18" name="Text 5">
            <a:extLst>
              <a:ext uri="{FF2B5EF4-FFF2-40B4-BE49-F238E27FC236}">
                <a16:creationId xmlns:a16="http://schemas.microsoft.com/office/drawing/2014/main" id="{BDDDFE89-B24A-48A9-C6A2-8CCEDA8FA597}"/>
              </a:ext>
            </a:extLst>
          </p:cNvPr>
          <p:cNvSpPr/>
          <p:nvPr/>
        </p:nvSpPr>
        <p:spPr>
          <a:xfrm>
            <a:off x="777240" y="2121408"/>
            <a:ext cx="7498080" cy="256032"/>
          </a:xfrm>
          <a:prstGeom prst="rect">
            <a:avLst/>
          </a:prstGeom>
          <a:noFill/>
          <a:ln/>
        </p:spPr>
        <p:txBody>
          <a:bodyPr wrap="square" rtlCol="0" anchor="ctr"/>
          <a:lstStyle/>
          <a:p>
            <a:pPr marL="0" indent="0">
              <a:buNone/>
            </a:pPr>
            <a:r>
              <a:rPr lang="en-US" sz="1250" dirty="0">
                <a:solidFill>
                  <a:srgbClr val="FFFFFF"/>
                </a:solidFill>
                <a:latin typeface="Calibri" pitchFamily="34" charset="0"/>
                <a:ea typeface="Calibri" pitchFamily="34" charset="-122"/>
                <a:cs typeface="Calibri" pitchFamily="34" charset="-120"/>
              </a:rPr>
              <a:t>De </a:t>
            </a:r>
            <a:r>
              <a:rPr lang="en-US" sz="1250" dirty="0" err="1">
                <a:solidFill>
                  <a:srgbClr val="FFFFFF"/>
                </a:solidFill>
                <a:latin typeface="Calibri" pitchFamily="34" charset="0"/>
                <a:ea typeface="Calibri" pitchFamily="34" charset="-122"/>
                <a:cs typeface="Calibri" pitchFamily="34" charset="-120"/>
              </a:rPr>
              <a:t>Bijziendheid</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maakt</a:t>
            </a:r>
            <a:r>
              <a:rPr lang="en-US" sz="1250" dirty="0">
                <a:solidFill>
                  <a:srgbClr val="FFFFFF"/>
                </a:solidFill>
                <a:latin typeface="Calibri" pitchFamily="34" charset="0"/>
                <a:ea typeface="Calibri" pitchFamily="34" charset="-122"/>
                <a:cs typeface="Calibri" pitchFamily="34" charset="-120"/>
              </a:rPr>
              <a:t> de diagnose </a:t>
            </a:r>
            <a:r>
              <a:rPr lang="en-US" sz="1250" dirty="0" err="1">
                <a:solidFill>
                  <a:srgbClr val="FFFFFF"/>
                </a:solidFill>
                <a:latin typeface="Calibri" pitchFamily="34" charset="0"/>
                <a:ea typeface="Calibri" pitchFamily="34" charset="-122"/>
                <a:cs typeface="Calibri" pitchFamily="34" charset="-120"/>
              </a:rPr>
              <a:t>en</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verslechtering</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moeilijk</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te</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zien</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en</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te</a:t>
            </a:r>
            <a:r>
              <a:rPr lang="en-US" sz="1250" dirty="0">
                <a:solidFill>
                  <a:srgbClr val="FFFFFF"/>
                </a:solidFill>
                <a:latin typeface="Calibri" pitchFamily="34" charset="0"/>
                <a:ea typeface="Calibri" pitchFamily="34" charset="-122"/>
                <a:cs typeface="Calibri" pitchFamily="34" charset="-120"/>
              </a:rPr>
              <a:t> </a:t>
            </a:r>
            <a:r>
              <a:rPr lang="en-US" sz="1250" dirty="0" err="1">
                <a:solidFill>
                  <a:srgbClr val="FFFFFF"/>
                </a:solidFill>
                <a:latin typeface="Calibri" pitchFamily="34" charset="0"/>
                <a:ea typeface="Calibri" pitchFamily="34" charset="-122"/>
                <a:cs typeface="Calibri" pitchFamily="34" charset="-120"/>
              </a:rPr>
              <a:t>vangen</a:t>
            </a:r>
            <a:endParaRPr lang="en-US" sz="1250" dirty="0"/>
          </a:p>
        </p:txBody>
      </p:sp>
      <p:sp>
        <p:nvSpPr>
          <p:cNvPr id="19" name="Text 5">
            <a:extLst>
              <a:ext uri="{FF2B5EF4-FFF2-40B4-BE49-F238E27FC236}">
                <a16:creationId xmlns:a16="http://schemas.microsoft.com/office/drawing/2014/main" id="{DBE2E883-4B31-5FC4-88B4-B202331ADB3B}"/>
              </a:ext>
            </a:extLst>
          </p:cNvPr>
          <p:cNvSpPr/>
          <p:nvPr/>
        </p:nvSpPr>
        <p:spPr>
          <a:xfrm>
            <a:off x="777240" y="2339269"/>
            <a:ext cx="7498080" cy="256032"/>
          </a:xfrm>
          <a:prstGeom prst="rect">
            <a:avLst/>
          </a:prstGeom>
          <a:noFill/>
          <a:ln/>
        </p:spPr>
        <p:txBody>
          <a:bodyPr wrap="square" rtlCol="0" anchor="ctr"/>
          <a:lstStyle/>
          <a:p>
            <a:pPr marL="0" indent="0">
              <a:buNone/>
            </a:pPr>
            <a:r>
              <a:rPr lang="en-US" sz="1250" dirty="0" err="1">
                <a:solidFill>
                  <a:schemeClr val="bg1"/>
                </a:solidFill>
              </a:rPr>
              <a:t>Behandelingen</a:t>
            </a:r>
            <a:r>
              <a:rPr lang="en-US" sz="1250" dirty="0">
                <a:solidFill>
                  <a:schemeClr val="bg1"/>
                </a:solidFill>
              </a:rPr>
              <a:t> </a:t>
            </a:r>
            <a:r>
              <a:rPr lang="en-US" sz="1250" dirty="0" err="1">
                <a:solidFill>
                  <a:schemeClr val="bg1"/>
                </a:solidFill>
              </a:rPr>
              <a:t>gericht</a:t>
            </a:r>
            <a:r>
              <a:rPr lang="en-US" sz="1250" dirty="0">
                <a:solidFill>
                  <a:schemeClr val="bg1"/>
                </a:solidFill>
              </a:rPr>
              <a:t> op </a:t>
            </a:r>
            <a:r>
              <a:rPr lang="en-US" sz="1250" dirty="0" err="1">
                <a:solidFill>
                  <a:schemeClr val="bg1"/>
                </a:solidFill>
              </a:rPr>
              <a:t>verlagen</a:t>
            </a:r>
            <a:r>
              <a:rPr lang="en-US" sz="1250" dirty="0">
                <a:solidFill>
                  <a:schemeClr val="bg1"/>
                </a:solidFill>
              </a:rPr>
              <a:t> van </a:t>
            </a:r>
            <a:r>
              <a:rPr lang="en-US" sz="1250" dirty="0" err="1">
                <a:solidFill>
                  <a:schemeClr val="bg1"/>
                </a:solidFill>
              </a:rPr>
              <a:t>oogdruk</a:t>
            </a:r>
            <a:r>
              <a:rPr lang="en-US" sz="1250" dirty="0">
                <a:solidFill>
                  <a:schemeClr val="bg1"/>
                </a:solidFill>
              </a:rPr>
              <a:t> – maar </a:t>
            </a:r>
            <a:r>
              <a:rPr lang="en-US" sz="1250" dirty="0" err="1">
                <a:solidFill>
                  <a:schemeClr val="bg1"/>
                </a:solidFill>
              </a:rPr>
              <a:t>gaan</a:t>
            </a:r>
            <a:r>
              <a:rPr lang="en-US" sz="1250" dirty="0">
                <a:solidFill>
                  <a:schemeClr val="bg1"/>
                </a:solidFill>
              </a:rPr>
              <a:t> </a:t>
            </a:r>
            <a:r>
              <a:rPr lang="en-US" sz="1250" dirty="0" err="1">
                <a:solidFill>
                  <a:schemeClr val="bg1"/>
                </a:solidFill>
              </a:rPr>
              <a:t>gepaard</a:t>
            </a:r>
            <a:r>
              <a:rPr lang="en-US" sz="1250" dirty="0">
                <a:solidFill>
                  <a:schemeClr val="bg1"/>
                </a:solidFill>
              </a:rPr>
              <a:t> met </a:t>
            </a:r>
            <a:r>
              <a:rPr lang="en-US" sz="1250" dirty="0" err="1">
                <a:solidFill>
                  <a:schemeClr val="bg1"/>
                </a:solidFill>
              </a:rPr>
              <a:t>hogere</a:t>
            </a:r>
            <a:r>
              <a:rPr lang="en-US" sz="1250" dirty="0">
                <a:solidFill>
                  <a:schemeClr val="bg1"/>
                </a:solidFill>
              </a:rPr>
              <a:t> Risico’s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640080" y="256032"/>
            <a:ext cx="7772400" cy="594360"/>
          </a:xfrm>
          <a:prstGeom prst="rect">
            <a:avLst/>
          </a:prstGeom>
          <a:noFill/>
          <a:ln/>
        </p:spPr>
        <p:txBody>
          <a:bodyPr wrap="square" rtlCol="0" anchor="ctr"/>
          <a:lstStyle/>
          <a:p>
            <a:pPr marL="0" indent="0">
              <a:buNone/>
            </a:pPr>
            <a:r>
              <a:rPr lang="en-US" sz="2800" b="1" dirty="0">
                <a:solidFill>
                  <a:srgbClr val="006991"/>
                </a:solidFill>
                <a:latin typeface="Calibri" pitchFamily="34" charset="0"/>
                <a:ea typeface="Calibri" pitchFamily="34" charset="-122"/>
                <a:cs typeface="Calibri" pitchFamily="34" charset="-120"/>
              </a:rPr>
              <a:t>Agenda</a:t>
            </a:r>
            <a:endParaRPr lang="en-US" sz="2800" dirty="0"/>
          </a:p>
        </p:txBody>
      </p:sp>
      <p:sp>
        <p:nvSpPr>
          <p:cNvPr id="4" name="Shape 2"/>
          <p:cNvSpPr/>
          <p:nvPr/>
        </p:nvSpPr>
        <p:spPr>
          <a:xfrm>
            <a:off x="594360" y="1014984"/>
            <a:ext cx="402336" cy="402336"/>
          </a:xfrm>
          <a:prstGeom prst="ellipse">
            <a:avLst/>
          </a:prstGeom>
          <a:solidFill>
            <a:srgbClr val="00AFDC"/>
          </a:solidFill>
          <a:ln w="12700">
            <a:solidFill>
              <a:srgbClr val="00AFDC"/>
            </a:solidFill>
            <a:prstDash val="solid"/>
          </a:ln>
        </p:spPr>
        <p:txBody>
          <a:bodyPr/>
          <a:lstStyle/>
          <a:p>
            <a:endParaRPr lang="nl-NL"/>
          </a:p>
        </p:txBody>
      </p:sp>
      <p:sp>
        <p:nvSpPr>
          <p:cNvPr id="5" name="Text 3"/>
          <p:cNvSpPr/>
          <p:nvPr/>
        </p:nvSpPr>
        <p:spPr>
          <a:xfrm>
            <a:off x="594360" y="1014984"/>
            <a:ext cx="402336" cy="402336"/>
          </a:xfrm>
          <a:prstGeom prst="rect">
            <a:avLst/>
          </a:prstGeom>
          <a:noFill/>
          <a:ln/>
        </p:spPr>
        <p:txBody>
          <a:bodyPr wrap="square" rtlCol="0" anchor="ctr"/>
          <a:lstStyle/>
          <a:p>
            <a:pPr marL="0" indent="0" algn="ctr">
              <a:buNone/>
            </a:pPr>
            <a:endParaRPr lang="en-US" sz="1200" dirty="0"/>
          </a:p>
        </p:txBody>
      </p:sp>
      <p:sp>
        <p:nvSpPr>
          <p:cNvPr id="6" name="Text 4"/>
          <p:cNvSpPr/>
          <p:nvPr/>
        </p:nvSpPr>
        <p:spPr>
          <a:xfrm>
            <a:off x="1115568" y="1033272"/>
            <a:ext cx="6583680" cy="347472"/>
          </a:xfrm>
          <a:prstGeom prst="rect">
            <a:avLst/>
          </a:prstGeom>
          <a:noFill/>
          <a:ln/>
        </p:spPr>
        <p:txBody>
          <a:bodyPr wrap="square" rtlCol="0" anchor="ctr"/>
          <a:lstStyle/>
          <a:p>
            <a:pPr marL="0" indent="0">
              <a:buNone/>
            </a:pPr>
            <a:r>
              <a:rPr lang="en-US" sz="1400" dirty="0">
                <a:latin typeface="Calibri" pitchFamily="34" charset="0"/>
                <a:ea typeface="Calibri" pitchFamily="34" charset="-122"/>
                <a:cs typeface="Calibri" pitchFamily="34" charset="-120"/>
              </a:rPr>
              <a:t>Wat is </a:t>
            </a:r>
            <a:r>
              <a:rPr lang="en-US" sz="1400" dirty="0" err="1">
                <a:latin typeface="Calibri" pitchFamily="34" charset="0"/>
                <a:ea typeface="Calibri" pitchFamily="34" charset="-122"/>
                <a:cs typeface="Calibri" pitchFamily="34" charset="-120"/>
              </a:rPr>
              <a:t>glaucoom</a:t>
            </a:r>
            <a:r>
              <a:rPr lang="en-US" sz="1400" dirty="0">
                <a:latin typeface="Calibri" pitchFamily="34" charset="0"/>
                <a:ea typeface="Calibri" pitchFamily="34" charset="-122"/>
                <a:cs typeface="Calibri" pitchFamily="34" charset="-120"/>
              </a:rPr>
              <a:t>? Wat is myopie? </a:t>
            </a:r>
            <a:endParaRPr lang="en-US" sz="1400" dirty="0"/>
          </a:p>
        </p:txBody>
      </p:sp>
      <p:sp>
        <p:nvSpPr>
          <p:cNvPr id="9" name="Shape 7"/>
          <p:cNvSpPr/>
          <p:nvPr/>
        </p:nvSpPr>
        <p:spPr>
          <a:xfrm>
            <a:off x="594360" y="1490472"/>
            <a:ext cx="8229600" cy="0"/>
          </a:xfrm>
          <a:prstGeom prst="line">
            <a:avLst/>
          </a:prstGeom>
          <a:noFill/>
          <a:ln w="6350">
            <a:solidFill>
              <a:srgbClr val="E6E6E6"/>
            </a:solidFill>
            <a:prstDash val="solid"/>
          </a:ln>
        </p:spPr>
        <p:txBody>
          <a:bodyPr/>
          <a:lstStyle/>
          <a:p>
            <a:endParaRPr lang="nl-NL"/>
          </a:p>
        </p:txBody>
      </p:sp>
      <p:sp>
        <p:nvSpPr>
          <p:cNvPr id="10" name="Shape 8"/>
          <p:cNvSpPr/>
          <p:nvPr/>
        </p:nvSpPr>
        <p:spPr>
          <a:xfrm>
            <a:off x="594360" y="1600200"/>
            <a:ext cx="402336" cy="402336"/>
          </a:xfrm>
          <a:prstGeom prst="ellipse">
            <a:avLst/>
          </a:prstGeom>
          <a:solidFill>
            <a:srgbClr val="00AFDC"/>
          </a:solidFill>
          <a:ln w="12700">
            <a:solidFill>
              <a:srgbClr val="00AFDC"/>
            </a:solidFill>
            <a:prstDash val="solid"/>
          </a:ln>
        </p:spPr>
        <p:txBody>
          <a:bodyPr/>
          <a:lstStyle/>
          <a:p>
            <a:endParaRPr lang="nl-NL"/>
          </a:p>
        </p:txBody>
      </p:sp>
      <p:sp>
        <p:nvSpPr>
          <p:cNvPr id="11" name="Text 9"/>
          <p:cNvSpPr/>
          <p:nvPr/>
        </p:nvSpPr>
        <p:spPr>
          <a:xfrm>
            <a:off x="594360" y="1600200"/>
            <a:ext cx="402336" cy="402336"/>
          </a:xfrm>
          <a:prstGeom prst="rect">
            <a:avLst/>
          </a:prstGeom>
          <a:noFill/>
          <a:ln/>
        </p:spPr>
        <p:txBody>
          <a:bodyPr wrap="square" rtlCol="0" anchor="ctr"/>
          <a:lstStyle/>
          <a:p>
            <a:pPr marL="0" indent="0" algn="ctr">
              <a:buNone/>
            </a:pPr>
            <a:endParaRPr lang="en-US" sz="1200" dirty="0"/>
          </a:p>
        </p:txBody>
      </p:sp>
      <p:sp>
        <p:nvSpPr>
          <p:cNvPr id="12" name="Text 10"/>
          <p:cNvSpPr/>
          <p:nvPr/>
        </p:nvSpPr>
        <p:spPr>
          <a:xfrm>
            <a:off x="1115568" y="1618488"/>
            <a:ext cx="6583680" cy="347472"/>
          </a:xfrm>
          <a:prstGeom prst="rect">
            <a:avLst/>
          </a:prstGeom>
          <a:noFill/>
          <a:ln/>
        </p:spPr>
        <p:txBody>
          <a:bodyPr wrap="square" rtlCol="0" anchor="ctr"/>
          <a:lstStyle/>
          <a:p>
            <a:r>
              <a:rPr lang="en-US" sz="1400" dirty="0">
                <a:latin typeface="Calibri" pitchFamily="34" charset="0"/>
                <a:ea typeface="Calibri" pitchFamily="34" charset="-122"/>
                <a:cs typeface="Calibri" pitchFamily="34" charset="-120"/>
              </a:rPr>
              <a:t>Het </a:t>
            </a:r>
            <a:r>
              <a:rPr lang="en-US" sz="1400" dirty="0" err="1">
                <a:latin typeface="Calibri" pitchFamily="34" charset="0"/>
                <a:ea typeface="Calibri" pitchFamily="34" charset="-122"/>
                <a:cs typeface="Calibri" pitchFamily="34" charset="-120"/>
              </a:rPr>
              <a:t>huwelijk</a:t>
            </a:r>
            <a:r>
              <a:rPr lang="en-US" sz="1400" dirty="0">
                <a:latin typeface="Calibri" pitchFamily="34" charset="0"/>
                <a:ea typeface="Calibri" pitchFamily="34" charset="-122"/>
                <a:cs typeface="Calibri" pitchFamily="34" charset="-120"/>
              </a:rPr>
              <a:t> — de </a:t>
            </a:r>
            <a:r>
              <a:rPr lang="en-US" sz="1400" dirty="0" err="1">
                <a:latin typeface="Calibri" pitchFamily="34" charset="0"/>
                <a:ea typeface="Calibri" pitchFamily="34" charset="-122"/>
                <a:cs typeface="Calibri" pitchFamily="34" charset="-120"/>
              </a:rPr>
              <a:t>bijziendheid</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pandemie</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en</a:t>
            </a:r>
            <a:r>
              <a:rPr lang="en-US" sz="1400" dirty="0">
                <a:latin typeface="Calibri" pitchFamily="34" charset="0"/>
                <a:ea typeface="Calibri" pitchFamily="34" charset="-122"/>
                <a:cs typeface="Calibri" pitchFamily="34" charset="-120"/>
              </a:rPr>
              <a:t> de </a:t>
            </a:r>
            <a:r>
              <a:rPr lang="en-US" sz="1400" dirty="0" err="1">
                <a:latin typeface="Calibri" pitchFamily="34" charset="0"/>
                <a:ea typeface="Calibri" pitchFamily="34" charset="-122"/>
                <a:cs typeface="Calibri" pitchFamily="34" charset="-120"/>
              </a:rPr>
              <a:t>glaucoom</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pandemie</a:t>
            </a:r>
            <a:endParaRPr lang="en-US" sz="1400" dirty="0"/>
          </a:p>
        </p:txBody>
      </p:sp>
      <p:sp>
        <p:nvSpPr>
          <p:cNvPr id="15" name="Shape 13"/>
          <p:cNvSpPr/>
          <p:nvPr/>
        </p:nvSpPr>
        <p:spPr>
          <a:xfrm>
            <a:off x="594360" y="2075688"/>
            <a:ext cx="8229600" cy="0"/>
          </a:xfrm>
          <a:prstGeom prst="line">
            <a:avLst/>
          </a:prstGeom>
          <a:noFill/>
          <a:ln w="6350">
            <a:solidFill>
              <a:srgbClr val="E6E6E6"/>
            </a:solidFill>
            <a:prstDash val="solid"/>
          </a:ln>
        </p:spPr>
        <p:txBody>
          <a:bodyPr/>
          <a:lstStyle/>
          <a:p>
            <a:endParaRPr lang="nl-NL"/>
          </a:p>
        </p:txBody>
      </p:sp>
      <p:sp>
        <p:nvSpPr>
          <p:cNvPr id="16" name="Shape 14"/>
          <p:cNvSpPr/>
          <p:nvPr/>
        </p:nvSpPr>
        <p:spPr>
          <a:xfrm>
            <a:off x="594360" y="2185416"/>
            <a:ext cx="402336" cy="402336"/>
          </a:xfrm>
          <a:prstGeom prst="ellipse">
            <a:avLst/>
          </a:prstGeom>
          <a:solidFill>
            <a:srgbClr val="00AFDC"/>
          </a:solidFill>
          <a:ln w="12700">
            <a:solidFill>
              <a:srgbClr val="00AFDC"/>
            </a:solidFill>
            <a:prstDash val="solid"/>
          </a:ln>
        </p:spPr>
        <p:txBody>
          <a:bodyPr/>
          <a:lstStyle/>
          <a:p>
            <a:endParaRPr lang="nl-NL"/>
          </a:p>
        </p:txBody>
      </p:sp>
      <p:sp>
        <p:nvSpPr>
          <p:cNvPr id="17" name="Text 15"/>
          <p:cNvSpPr/>
          <p:nvPr/>
        </p:nvSpPr>
        <p:spPr>
          <a:xfrm>
            <a:off x="594360" y="2185416"/>
            <a:ext cx="402336" cy="402336"/>
          </a:xfrm>
          <a:prstGeom prst="rect">
            <a:avLst/>
          </a:prstGeom>
          <a:noFill/>
          <a:ln/>
        </p:spPr>
        <p:txBody>
          <a:bodyPr wrap="square" rtlCol="0" anchor="ctr"/>
          <a:lstStyle/>
          <a:p>
            <a:pPr marL="0" indent="0" algn="ctr">
              <a:buNone/>
            </a:pPr>
            <a:endParaRPr lang="en-US" sz="1200" dirty="0"/>
          </a:p>
        </p:txBody>
      </p:sp>
      <p:sp>
        <p:nvSpPr>
          <p:cNvPr id="18" name="Text 16"/>
          <p:cNvSpPr/>
          <p:nvPr/>
        </p:nvSpPr>
        <p:spPr>
          <a:xfrm>
            <a:off x="1115568" y="2203704"/>
            <a:ext cx="6583680" cy="347472"/>
          </a:xfrm>
          <a:prstGeom prst="rect">
            <a:avLst/>
          </a:prstGeom>
          <a:noFill/>
          <a:ln/>
        </p:spPr>
        <p:txBody>
          <a:bodyPr wrap="square" rtlCol="0" anchor="ctr"/>
          <a:lstStyle/>
          <a:p>
            <a:r>
              <a:rPr lang="en-US" sz="1400" dirty="0" err="1">
                <a:latin typeface="Calibri" pitchFamily="34" charset="0"/>
                <a:ea typeface="Calibri" pitchFamily="34" charset="-122"/>
                <a:cs typeface="Calibri" pitchFamily="34" charset="-120"/>
              </a:rPr>
              <a:t>Waarom</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dit</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huwelijk</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structureel</a:t>
            </a:r>
            <a:r>
              <a:rPr lang="en-US" sz="1400" dirty="0">
                <a:latin typeface="Calibri" pitchFamily="34" charset="0"/>
                <a:ea typeface="Calibri" pitchFamily="34" charset="-122"/>
                <a:cs typeface="Calibri" pitchFamily="34" charset="-120"/>
              </a:rPr>
              <a:t> </a:t>
            </a:r>
            <a:r>
              <a:rPr lang="en-US" sz="1400" dirty="0" err="1">
                <a:latin typeface="Calibri" pitchFamily="34" charset="0"/>
                <a:ea typeface="Calibri" pitchFamily="34" charset="-122"/>
                <a:cs typeface="Calibri" pitchFamily="34" charset="-120"/>
              </a:rPr>
              <a:t>problematisch</a:t>
            </a:r>
            <a:r>
              <a:rPr lang="en-US" sz="1400" dirty="0">
                <a:latin typeface="Calibri" pitchFamily="34" charset="0"/>
                <a:ea typeface="Calibri" pitchFamily="34" charset="-122"/>
                <a:cs typeface="Calibri" pitchFamily="34" charset="-120"/>
              </a:rPr>
              <a:t> is</a:t>
            </a:r>
            <a:endParaRPr lang="en-US" sz="1400" dirty="0"/>
          </a:p>
        </p:txBody>
      </p:sp>
      <p:sp>
        <p:nvSpPr>
          <p:cNvPr id="21" name="Shape 19"/>
          <p:cNvSpPr/>
          <p:nvPr/>
        </p:nvSpPr>
        <p:spPr>
          <a:xfrm>
            <a:off x="594360" y="2660904"/>
            <a:ext cx="8229600" cy="0"/>
          </a:xfrm>
          <a:prstGeom prst="line">
            <a:avLst/>
          </a:prstGeom>
          <a:noFill/>
          <a:ln w="6350">
            <a:solidFill>
              <a:srgbClr val="E6E6E6"/>
            </a:solidFill>
            <a:prstDash val="solid"/>
          </a:ln>
        </p:spPr>
        <p:txBody>
          <a:bodyPr/>
          <a:lstStyle/>
          <a:p>
            <a:endParaRPr lang="nl-NL"/>
          </a:p>
        </p:txBody>
      </p:sp>
      <p:sp>
        <p:nvSpPr>
          <p:cNvPr id="22" name="Shape 20"/>
          <p:cNvSpPr/>
          <p:nvPr/>
        </p:nvSpPr>
        <p:spPr>
          <a:xfrm>
            <a:off x="594360" y="2770632"/>
            <a:ext cx="402336" cy="402336"/>
          </a:xfrm>
          <a:prstGeom prst="ellipse">
            <a:avLst/>
          </a:prstGeom>
          <a:solidFill>
            <a:srgbClr val="00AFDC"/>
          </a:solidFill>
          <a:ln w="12700">
            <a:solidFill>
              <a:srgbClr val="00AFDC"/>
            </a:solidFill>
            <a:prstDash val="solid"/>
          </a:ln>
        </p:spPr>
        <p:txBody>
          <a:bodyPr/>
          <a:lstStyle/>
          <a:p>
            <a:endParaRPr lang="nl-NL"/>
          </a:p>
        </p:txBody>
      </p:sp>
      <p:sp>
        <p:nvSpPr>
          <p:cNvPr id="23" name="Text 21"/>
          <p:cNvSpPr/>
          <p:nvPr/>
        </p:nvSpPr>
        <p:spPr>
          <a:xfrm>
            <a:off x="594360" y="2770632"/>
            <a:ext cx="402336" cy="402336"/>
          </a:xfrm>
          <a:prstGeom prst="rect">
            <a:avLst/>
          </a:prstGeom>
          <a:noFill/>
          <a:ln/>
        </p:spPr>
        <p:txBody>
          <a:bodyPr wrap="square" rtlCol="0" anchor="ctr"/>
          <a:lstStyle/>
          <a:p>
            <a:pPr marL="0" indent="0" algn="ctr">
              <a:buNone/>
            </a:pPr>
            <a:endParaRPr lang="en-US" sz="1200" dirty="0"/>
          </a:p>
        </p:txBody>
      </p:sp>
      <p:sp>
        <p:nvSpPr>
          <p:cNvPr id="24" name="Text 22"/>
          <p:cNvSpPr/>
          <p:nvPr/>
        </p:nvSpPr>
        <p:spPr>
          <a:xfrm>
            <a:off x="1115568" y="2788920"/>
            <a:ext cx="6583680" cy="347472"/>
          </a:xfrm>
          <a:prstGeom prst="rect">
            <a:avLst/>
          </a:prstGeom>
          <a:noFill/>
          <a:ln/>
        </p:spPr>
        <p:txBody>
          <a:bodyPr wrap="square" rtlCol="0" anchor="ctr"/>
          <a:lstStyle/>
          <a:p>
            <a:pPr marL="0" indent="0">
              <a:buNone/>
            </a:pPr>
            <a:r>
              <a:rPr lang="en-US" sz="1400" dirty="0">
                <a:latin typeface="Calibri" pitchFamily="34" charset="0"/>
                <a:ea typeface="Calibri" pitchFamily="34" charset="-122"/>
                <a:cs typeface="Calibri" pitchFamily="34" charset="-120"/>
              </a:rPr>
              <a:t>Het huwelijk — in de </a:t>
            </a:r>
            <a:r>
              <a:rPr lang="en-US" sz="1400" dirty="0" err="1">
                <a:latin typeface="Calibri" pitchFamily="34" charset="0"/>
                <a:ea typeface="Calibri" pitchFamily="34" charset="-122"/>
                <a:cs typeface="Calibri" pitchFamily="34" charset="-120"/>
              </a:rPr>
              <a:t>spreekkamer</a:t>
            </a:r>
            <a:endParaRPr lang="en-US" sz="1400" dirty="0"/>
          </a:p>
        </p:txBody>
      </p:sp>
      <p:sp>
        <p:nvSpPr>
          <p:cNvPr id="27" name="Shape 25"/>
          <p:cNvSpPr/>
          <p:nvPr/>
        </p:nvSpPr>
        <p:spPr>
          <a:xfrm>
            <a:off x="594360" y="3246120"/>
            <a:ext cx="8229600" cy="0"/>
          </a:xfrm>
          <a:prstGeom prst="line">
            <a:avLst/>
          </a:prstGeom>
          <a:noFill/>
          <a:ln w="6350">
            <a:solidFill>
              <a:srgbClr val="E6E6E6"/>
            </a:solidFill>
            <a:prstDash val="solid"/>
          </a:ln>
        </p:spPr>
        <p:txBody>
          <a:bodyPr/>
          <a:lstStyle/>
          <a:p>
            <a:endParaRPr lang="nl-NL"/>
          </a:p>
        </p:txBody>
      </p:sp>
      <p:sp>
        <p:nvSpPr>
          <p:cNvPr id="33" name="Shape 31"/>
          <p:cNvSpPr/>
          <p:nvPr/>
        </p:nvSpPr>
        <p:spPr>
          <a:xfrm>
            <a:off x="594360" y="3831336"/>
            <a:ext cx="8229600" cy="0"/>
          </a:xfrm>
          <a:prstGeom prst="line">
            <a:avLst/>
          </a:prstGeom>
          <a:noFill/>
          <a:ln w="6350">
            <a:solidFill>
              <a:srgbClr val="E6E6E6"/>
            </a:solidFill>
            <a:prstDash val="solid"/>
          </a:ln>
        </p:spPr>
        <p:txBody>
          <a:bodyPr/>
          <a:lstStyle/>
          <a:p>
            <a:endParaRPr lang="nl-NL"/>
          </a:p>
        </p:txBody>
      </p:sp>
      <p:pic>
        <p:nvPicPr>
          <p:cNvPr id="40"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960120"/>
          </a:xfrm>
          <a:prstGeom prst="rect">
            <a:avLst/>
          </a:prstGeom>
          <a:solidFill>
            <a:srgbClr val="006991"/>
          </a:solidFill>
          <a:ln w="12700">
            <a:solidFill>
              <a:srgbClr val="006991"/>
            </a:solidFill>
            <a:prstDash val="solid"/>
          </a:ln>
        </p:spPr>
        <p:txBody>
          <a:bodyPr/>
          <a:lstStyle/>
          <a:p>
            <a:endParaRPr lang="nl-NL"/>
          </a:p>
        </p:txBody>
      </p:sp>
      <p:sp>
        <p:nvSpPr>
          <p:cNvPr id="3" name="Text 1"/>
          <p:cNvSpPr/>
          <p:nvPr/>
        </p:nvSpPr>
        <p:spPr>
          <a:xfrm>
            <a:off x="502920" y="256032"/>
            <a:ext cx="7132320" cy="685800"/>
          </a:xfrm>
          <a:prstGeom prst="rect">
            <a:avLst/>
          </a:prstGeom>
          <a:noFill/>
          <a:ln/>
        </p:spPr>
        <p:txBody>
          <a:bodyPr wrap="square" rtlCol="0" anchor="ctr"/>
          <a:lstStyle/>
          <a:p>
            <a:pPr marL="0" indent="0">
              <a:buNone/>
            </a:pPr>
            <a:r>
              <a:rPr lang="en-US" sz="2200" b="1" dirty="0" err="1">
                <a:solidFill>
                  <a:srgbClr val="FFFFFF"/>
                </a:solidFill>
                <a:latin typeface="Calibri" pitchFamily="34" charset="0"/>
                <a:ea typeface="Calibri" pitchFamily="34" charset="-122"/>
                <a:cs typeface="Calibri" pitchFamily="34" charset="-120"/>
              </a:rPr>
              <a:t>Glaucoom-prevalentie</a:t>
            </a:r>
            <a:r>
              <a:rPr lang="en-US" sz="2200" b="1" dirty="0">
                <a:solidFill>
                  <a:srgbClr val="FFFFFF"/>
                </a:solidFill>
                <a:latin typeface="Calibri" pitchFamily="34" charset="0"/>
                <a:ea typeface="Calibri" pitchFamily="34" charset="-122"/>
                <a:cs typeface="Calibri" pitchFamily="34" charset="-120"/>
              </a:rPr>
              <a:t> per regio: 2024 → 2060</a:t>
            </a:r>
            <a:endParaRPr lang="en-US" sz="2200" dirty="0"/>
          </a:p>
        </p:txBody>
      </p:sp>
      <p:pic>
        <p:nvPicPr>
          <p:cNvPr id="5" name="Image 0" descr="preencoded.png"/>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201168" y="1225761"/>
            <a:ext cx="5189027" cy="3396454"/>
          </a:xfrm>
          <a:prstGeom prst="rect">
            <a:avLst/>
          </a:prstGeom>
        </p:spPr>
      </p:pic>
      <p:grpSp>
        <p:nvGrpSpPr>
          <p:cNvPr id="21" name="Group 20">
            <a:extLst>
              <a:ext uri="{FF2B5EF4-FFF2-40B4-BE49-F238E27FC236}">
                <a16:creationId xmlns:a16="http://schemas.microsoft.com/office/drawing/2014/main" id="{F04E5287-61F5-3972-CCE4-B51742A4626A}"/>
              </a:ext>
            </a:extLst>
          </p:cNvPr>
          <p:cNvGrpSpPr/>
          <p:nvPr/>
        </p:nvGrpSpPr>
        <p:grpSpPr>
          <a:xfrm>
            <a:off x="5440680" y="1295964"/>
            <a:ext cx="3429000" cy="713232"/>
            <a:chOff x="5440680" y="1078992"/>
            <a:chExt cx="3429000" cy="713232"/>
          </a:xfrm>
        </p:grpSpPr>
        <p:sp>
          <p:nvSpPr>
            <p:cNvPr id="6" name="Shape 3"/>
            <p:cNvSpPr/>
            <p:nvPr/>
          </p:nvSpPr>
          <p:spPr>
            <a:xfrm>
              <a:off x="5440680" y="1078992"/>
              <a:ext cx="3429000" cy="713232"/>
            </a:xfrm>
            <a:prstGeom prst="rect">
              <a:avLst/>
            </a:prstGeom>
            <a:solidFill>
              <a:srgbClr val="F5F9FC"/>
            </a:solidFill>
            <a:ln w="10160">
              <a:solidFill>
                <a:srgbClr val="00AFDC"/>
              </a:solidFill>
              <a:prstDash val="solid"/>
            </a:ln>
          </p:spPr>
          <p:txBody>
            <a:bodyPr/>
            <a:lstStyle/>
            <a:p>
              <a:endParaRPr lang="nl-NL"/>
            </a:p>
          </p:txBody>
        </p:sp>
        <p:sp>
          <p:nvSpPr>
            <p:cNvPr id="7" name="Shape 4"/>
            <p:cNvSpPr/>
            <p:nvPr/>
          </p:nvSpPr>
          <p:spPr>
            <a:xfrm>
              <a:off x="5440680" y="1078992"/>
              <a:ext cx="182880" cy="713232"/>
            </a:xfrm>
            <a:prstGeom prst="rect">
              <a:avLst/>
            </a:prstGeom>
            <a:solidFill>
              <a:srgbClr val="00AFDC"/>
            </a:solidFill>
            <a:ln w="12700">
              <a:solidFill>
                <a:srgbClr val="00AFDC"/>
              </a:solidFill>
              <a:prstDash val="solid"/>
            </a:ln>
          </p:spPr>
          <p:txBody>
            <a:bodyPr/>
            <a:lstStyle/>
            <a:p>
              <a:endParaRPr lang="nl-NL"/>
            </a:p>
          </p:txBody>
        </p:sp>
        <p:sp>
          <p:nvSpPr>
            <p:cNvPr id="8" name="Text 5"/>
            <p:cNvSpPr/>
            <p:nvPr/>
          </p:nvSpPr>
          <p:spPr>
            <a:xfrm>
              <a:off x="5715000" y="1170432"/>
              <a:ext cx="3063240" cy="548640"/>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Globaal stijgt OAG-prevalentie van 2,8% (2024) naar 3,5% (2060) — een stijging van 24,3%</a:t>
              </a:r>
              <a:endParaRPr lang="en-US" sz="1050" dirty="0"/>
            </a:p>
          </p:txBody>
        </p:sp>
      </p:grpSp>
      <p:grpSp>
        <p:nvGrpSpPr>
          <p:cNvPr id="25" name="Group 24">
            <a:extLst>
              <a:ext uri="{FF2B5EF4-FFF2-40B4-BE49-F238E27FC236}">
                <a16:creationId xmlns:a16="http://schemas.microsoft.com/office/drawing/2014/main" id="{F62BE744-F5D2-AE37-A2B9-7E9025A9645C}"/>
              </a:ext>
            </a:extLst>
          </p:cNvPr>
          <p:cNvGrpSpPr/>
          <p:nvPr/>
        </p:nvGrpSpPr>
        <p:grpSpPr>
          <a:xfrm>
            <a:off x="5440680" y="2118924"/>
            <a:ext cx="3429000" cy="713232"/>
            <a:chOff x="5440680" y="1901952"/>
            <a:chExt cx="3429000" cy="713232"/>
          </a:xfrm>
        </p:grpSpPr>
        <p:sp>
          <p:nvSpPr>
            <p:cNvPr id="9" name="Shape 6"/>
            <p:cNvSpPr/>
            <p:nvPr/>
          </p:nvSpPr>
          <p:spPr>
            <a:xfrm>
              <a:off x="5440680" y="1901952"/>
              <a:ext cx="3429000" cy="713232"/>
            </a:xfrm>
            <a:prstGeom prst="rect">
              <a:avLst/>
            </a:prstGeom>
            <a:solidFill>
              <a:srgbClr val="F5F9FC"/>
            </a:solidFill>
            <a:ln w="10160">
              <a:solidFill>
                <a:srgbClr val="CC6600"/>
              </a:solidFill>
              <a:prstDash val="solid"/>
            </a:ln>
          </p:spPr>
          <p:txBody>
            <a:bodyPr/>
            <a:lstStyle/>
            <a:p>
              <a:endParaRPr lang="nl-NL"/>
            </a:p>
          </p:txBody>
        </p:sp>
        <p:sp>
          <p:nvSpPr>
            <p:cNvPr id="10" name="Shape 7"/>
            <p:cNvSpPr/>
            <p:nvPr/>
          </p:nvSpPr>
          <p:spPr>
            <a:xfrm>
              <a:off x="5440680" y="1901952"/>
              <a:ext cx="182880" cy="713232"/>
            </a:xfrm>
            <a:prstGeom prst="rect">
              <a:avLst/>
            </a:prstGeom>
            <a:solidFill>
              <a:srgbClr val="CC6600"/>
            </a:solidFill>
            <a:ln w="12700">
              <a:solidFill>
                <a:srgbClr val="CC6600"/>
              </a:solidFill>
              <a:prstDash val="solid"/>
            </a:ln>
          </p:spPr>
          <p:txBody>
            <a:bodyPr/>
            <a:lstStyle/>
            <a:p>
              <a:endParaRPr lang="nl-NL"/>
            </a:p>
          </p:txBody>
        </p:sp>
        <p:sp>
          <p:nvSpPr>
            <p:cNvPr id="11" name="Text 8"/>
            <p:cNvSpPr/>
            <p:nvPr/>
          </p:nvSpPr>
          <p:spPr>
            <a:xfrm>
              <a:off x="5715000" y="1993392"/>
              <a:ext cx="3063240" cy="548640"/>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Oost-Azië: grootste relatieve stijging (+1,2%) door myopie-epidemie — van rang 19 naar rang 11</a:t>
              </a:r>
              <a:endParaRPr lang="en-US" sz="1050" dirty="0"/>
            </a:p>
          </p:txBody>
        </p:sp>
      </p:grpSp>
      <p:grpSp>
        <p:nvGrpSpPr>
          <p:cNvPr id="26" name="Group 25">
            <a:extLst>
              <a:ext uri="{FF2B5EF4-FFF2-40B4-BE49-F238E27FC236}">
                <a16:creationId xmlns:a16="http://schemas.microsoft.com/office/drawing/2014/main" id="{96915088-2A3A-CAC1-E14B-8F4E02290BFC}"/>
              </a:ext>
            </a:extLst>
          </p:cNvPr>
          <p:cNvGrpSpPr/>
          <p:nvPr/>
        </p:nvGrpSpPr>
        <p:grpSpPr>
          <a:xfrm>
            <a:off x="5440680" y="2941884"/>
            <a:ext cx="3429000" cy="713232"/>
            <a:chOff x="5440680" y="2724912"/>
            <a:chExt cx="3429000" cy="713232"/>
          </a:xfrm>
        </p:grpSpPr>
        <p:sp>
          <p:nvSpPr>
            <p:cNvPr id="12" name="Shape 9"/>
            <p:cNvSpPr/>
            <p:nvPr/>
          </p:nvSpPr>
          <p:spPr>
            <a:xfrm>
              <a:off x="5440680" y="2724912"/>
              <a:ext cx="3429000" cy="713232"/>
            </a:xfrm>
            <a:prstGeom prst="rect">
              <a:avLst/>
            </a:prstGeom>
            <a:solidFill>
              <a:srgbClr val="F5F9FC"/>
            </a:solidFill>
            <a:ln w="10160">
              <a:solidFill>
                <a:srgbClr val="006991"/>
              </a:solidFill>
              <a:prstDash val="solid"/>
            </a:ln>
          </p:spPr>
          <p:txBody>
            <a:bodyPr/>
            <a:lstStyle/>
            <a:p>
              <a:endParaRPr lang="nl-NL"/>
            </a:p>
          </p:txBody>
        </p:sp>
        <p:sp>
          <p:nvSpPr>
            <p:cNvPr id="13" name="Shape 10"/>
            <p:cNvSpPr/>
            <p:nvPr/>
          </p:nvSpPr>
          <p:spPr>
            <a:xfrm>
              <a:off x="5440680" y="2724912"/>
              <a:ext cx="182880" cy="713232"/>
            </a:xfrm>
            <a:prstGeom prst="rect">
              <a:avLst/>
            </a:prstGeom>
            <a:solidFill>
              <a:srgbClr val="006991"/>
            </a:solidFill>
            <a:ln w="12700">
              <a:solidFill>
                <a:srgbClr val="006991"/>
              </a:solidFill>
              <a:prstDash val="solid"/>
            </a:ln>
          </p:spPr>
          <p:txBody>
            <a:bodyPr/>
            <a:lstStyle/>
            <a:p>
              <a:endParaRPr lang="nl-NL"/>
            </a:p>
          </p:txBody>
        </p:sp>
        <p:sp>
          <p:nvSpPr>
            <p:cNvPr id="14" name="Text 11"/>
            <p:cNvSpPr/>
            <p:nvPr/>
          </p:nvSpPr>
          <p:spPr>
            <a:xfrm>
              <a:off x="5715000" y="2816352"/>
              <a:ext cx="3063240" cy="548640"/>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Hoog-inkomen Azië-Pacific: enige regio buiten Afrika/Caribbean boven 4% in 2060 (+0,8%)</a:t>
              </a:r>
              <a:endParaRPr lang="en-US" sz="1050" dirty="0"/>
            </a:p>
          </p:txBody>
        </p:sp>
      </p:grpSp>
      <p:grpSp>
        <p:nvGrpSpPr>
          <p:cNvPr id="24" name="Group 23">
            <a:extLst>
              <a:ext uri="{FF2B5EF4-FFF2-40B4-BE49-F238E27FC236}">
                <a16:creationId xmlns:a16="http://schemas.microsoft.com/office/drawing/2014/main" id="{90473CCF-8C55-6B58-C98E-4377DAD0E707}"/>
              </a:ext>
            </a:extLst>
          </p:cNvPr>
          <p:cNvGrpSpPr/>
          <p:nvPr/>
        </p:nvGrpSpPr>
        <p:grpSpPr>
          <a:xfrm>
            <a:off x="5440680" y="3764844"/>
            <a:ext cx="3429000" cy="713232"/>
            <a:chOff x="5440680" y="3547872"/>
            <a:chExt cx="3429000" cy="713232"/>
          </a:xfrm>
        </p:grpSpPr>
        <p:sp>
          <p:nvSpPr>
            <p:cNvPr id="15" name="Shape 12"/>
            <p:cNvSpPr/>
            <p:nvPr/>
          </p:nvSpPr>
          <p:spPr>
            <a:xfrm>
              <a:off x="5440680" y="3547872"/>
              <a:ext cx="3429000" cy="713232"/>
            </a:xfrm>
            <a:prstGeom prst="rect">
              <a:avLst/>
            </a:prstGeom>
            <a:solidFill>
              <a:srgbClr val="F5F9FC"/>
            </a:solidFill>
            <a:ln w="10160">
              <a:solidFill>
                <a:srgbClr val="00AFDC"/>
              </a:solidFill>
              <a:prstDash val="solid"/>
            </a:ln>
          </p:spPr>
          <p:txBody>
            <a:bodyPr/>
            <a:lstStyle/>
            <a:p>
              <a:endParaRPr lang="nl-NL"/>
            </a:p>
          </p:txBody>
        </p:sp>
        <p:sp>
          <p:nvSpPr>
            <p:cNvPr id="16" name="Shape 13"/>
            <p:cNvSpPr/>
            <p:nvPr/>
          </p:nvSpPr>
          <p:spPr>
            <a:xfrm>
              <a:off x="5440680" y="3547872"/>
              <a:ext cx="182880" cy="713232"/>
            </a:xfrm>
            <a:prstGeom prst="rect">
              <a:avLst/>
            </a:prstGeom>
            <a:solidFill>
              <a:srgbClr val="00AFDC"/>
            </a:solidFill>
            <a:ln w="12700">
              <a:solidFill>
                <a:srgbClr val="00AFDC"/>
              </a:solidFill>
              <a:prstDash val="solid"/>
            </a:ln>
          </p:spPr>
          <p:txBody>
            <a:bodyPr/>
            <a:lstStyle/>
            <a:p>
              <a:endParaRPr lang="nl-NL"/>
            </a:p>
          </p:txBody>
        </p:sp>
        <p:sp>
          <p:nvSpPr>
            <p:cNvPr id="17" name="Text 14"/>
            <p:cNvSpPr/>
            <p:nvPr/>
          </p:nvSpPr>
          <p:spPr>
            <a:xfrm>
              <a:off x="5715000" y="3639312"/>
              <a:ext cx="3063240" cy="548640"/>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Europa (incl. Nederland): bescheiden stijging +0,2% — maar absolute aantallen nemen toe</a:t>
              </a:r>
              <a:endParaRPr lang="en-US" sz="1050" dirty="0"/>
            </a:p>
          </p:txBody>
        </p:sp>
      </p:grpSp>
      <p:sp>
        <p:nvSpPr>
          <p:cNvPr id="18" name="Text 15"/>
          <p:cNvSpPr/>
          <p:nvPr/>
        </p:nvSpPr>
        <p:spPr>
          <a:xfrm>
            <a:off x="297180" y="4759452"/>
            <a:ext cx="6858000" cy="256032"/>
          </a:xfrm>
          <a:prstGeom prst="rect">
            <a:avLst/>
          </a:prstGeom>
          <a:noFill/>
          <a:ln/>
        </p:spPr>
        <p:txBody>
          <a:bodyPr wrap="square" rtlCol="0" anchor="ctr"/>
          <a:lstStyle/>
          <a:p>
            <a:pPr marL="0" indent="0">
              <a:buNone/>
            </a:pPr>
            <a:r>
              <a:rPr lang="en-US" sz="900" i="1" dirty="0">
                <a:solidFill>
                  <a:srgbClr val="CCCCCC"/>
                </a:solidFill>
                <a:latin typeface="Calibri" pitchFamily="34" charset="0"/>
                <a:ea typeface="Calibri" pitchFamily="34" charset="-122"/>
                <a:cs typeface="Calibri" pitchFamily="34" charset="-120"/>
              </a:rPr>
              <a:t>Bron: Wang et al., Am J Ophthalmol 2026 | Systematische review &amp; meta-analyse, 77 populatie-studies 1991–2023</a:t>
            </a:r>
            <a:endParaRPr lang="en-US" sz="900" dirty="0"/>
          </a:p>
        </p:txBody>
      </p:sp>
      <p:pic>
        <p:nvPicPr>
          <p:cNvPr id="20" name="Image 1" descr="preencoded.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658368" y="228600"/>
            <a:ext cx="7772400" cy="548640"/>
          </a:xfrm>
          <a:prstGeom prst="rect">
            <a:avLst/>
          </a:prstGeom>
          <a:noFill/>
          <a:ln/>
        </p:spPr>
        <p:txBody>
          <a:bodyPr wrap="square" rtlCol="0" anchor="ctr"/>
          <a:lstStyle/>
          <a:p>
            <a:pPr marL="0" indent="0">
              <a:buNone/>
            </a:pPr>
            <a:r>
              <a:rPr lang="en-US" sz="2400" b="1" dirty="0">
                <a:solidFill>
                  <a:srgbClr val="006991"/>
                </a:solidFill>
                <a:latin typeface="Calibri" pitchFamily="34" charset="0"/>
                <a:ea typeface="Calibri" pitchFamily="34" charset="-122"/>
                <a:cs typeface="Calibri" pitchFamily="34" charset="-120"/>
              </a:rPr>
              <a:t>Praktische aanbevelingen</a:t>
            </a:r>
            <a:endParaRPr lang="en-US" sz="2400" dirty="0"/>
          </a:p>
        </p:txBody>
      </p:sp>
      <p:sp>
        <p:nvSpPr>
          <p:cNvPr id="4" name="Shape 2"/>
          <p:cNvSpPr/>
          <p:nvPr/>
        </p:nvSpPr>
        <p:spPr>
          <a:xfrm>
            <a:off x="475488" y="987552"/>
            <a:ext cx="420624" cy="420624"/>
          </a:xfrm>
          <a:prstGeom prst="ellipse">
            <a:avLst/>
          </a:prstGeom>
          <a:solidFill>
            <a:srgbClr val="00AFDC"/>
          </a:solidFill>
          <a:ln w="12700">
            <a:solidFill>
              <a:srgbClr val="00AFDC"/>
            </a:solidFill>
            <a:prstDash val="solid"/>
          </a:ln>
        </p:spPr>
        <p:txBody>
          <a:bodyPr/>
          <a:lstStyle/>
          <a:p>
            <a:endParaRPr lang="nl-NL"/>
          </a:p>
        </p:txBody>
      </p:sp>
      <p:sp>
        <p:nvSpPr>
          <p:cNvPr id="5" name="Text 3"/>
          <p:cNvSpPr/>
          <p:nvPr/>
        </p:nvSpPr>
        <p:spPr>
          <a:xfrm>
            <a:off x="475488" y="987552"/>
            <a:ext cx="420624" cy="420624"/>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1</a:t>
            </a:r>
            <a:endParaRPr lang="en-US" sz="1400" dirty="0"/>
          </a:p>
        </p:txBody>
      </p:sp>
      <p:sp>
        <p:nvSpPr>
          <p:cNvPr id="6" name="Text 4"/>
          <p:cNvSpPr/>
          <p:nvPr/>
        </p:nvSpPr>
        <p:spPr>
          <a:xfrm>
            <a:off x="1051560" y="978408"/>
            <a:ext cx="7680960" cy="457200"/>
          </a:xfrm>
          <a:prstGeom prst="rect">
            <a:avLst/>
          </a:prstGeom>
          <a:noFill/>
          <a:ln/>
        </p:spPr>
        <p:txBody>
          <a:bodyPr wrap="square" rtlCol="0" anchor="ctr"/>
          <a:lstStyle/>
          <a:p>
            <a:pPr marL="0" indent="0">
              <a:buNone/>
            </a:pPr>
            <a:r>
              <a:rPr lang="en-US" sz="1300" dirty="0">
                <a:solidFill>
                  <a:srgbClr val="333333"/>
                </a:solidFill>
                <a:latin typeface="Calibri" pitchFamily="34" charset="0"/>
                <a:ea typeface="Calibri" pitchFamily="34" charset="-122"/>
                <a:cs typeface="Calibri" pitchFamily="34" charset="-120"/>
              </a:rPr>
              <a:t>Vraag altijd naar de mate van bijziendheid — ook als de patiënt zegt 'maar een beetje bijziend' te zijn.</a:t>
            </a:r>
            <a:endParaRPr lang="en-US" sz="1300" dirty="0"/>
          </a:p>
        </p:txBody>
      </p:sp>
      <p:sp>
        <p:nvSpPr>
          <p:cNvPr id="7" name="Shape 5"/>
          <p:cNvSpPr/>
          <p:nvPr/>
        </p:nvSpPr>
        <p:spPr>
          <a:xfrm>
            <a:off x="475488" y="1527048"/>
            <a:ext cx="8321040" cy="0"/>
          </a:xfrm>
          <a:prstGeom prst="line">
            <a:avLst/>
          </a:prstGeom>
          <a:noFill/>
          <a:ln w="6350">
            <a:solidFill>
              <a:srgbClr val="E6E6E6"/>
            </a:solidFill>
            <a:prstDash val="solid"/>
          </a:ln>
        </p:spPr>
        <p:txBody>
          <a:bodyPr/>
          <a:lstStyle/>
          <a:p>
            <a:endParaRPr lang="nl-NL"/>
          </a:p>
        </p:txBody>
      </p:sp>
      <p:sp>
        <p:nvSpPr>
          <p:cNvPr id="8" name="Shape 6"/>
          <p:cNvSpPr/>
          <p:nvPr/>
        </p:nvSpPr>
        <p:spPr>
          <a:xfrm>
            <a:off x="475488" y="1664208"/>
            <a:ext cx="420624" cy="420624"/>
          </a:xfrm>
          <a:prstGeom prst="ellipse">
            <a:avLst/>
          </a:prstGeom>
          <a:solidFill>
            <a:srgbClr val="00AFDC"/>
          </a:solidFill>
          <a:ln w="12700">
            <a:solidFill>
              <a:srgbClr val="00AFDC"/>
            </a:solidFill>
            <a:prstDash val="solid"/>
          </a:ln>
        </p:spPr>
        <p:txBody>
          <a:bodyPr/>
          <a:lstStyle/>
          <a:p>
            <a:endParaRPr lang="nl-NL"/>
          </a:p>
        </p:txBody>
      </p:sp>
      <p:sp>
        <p:nvSpPr>
          <p:cNvPr id="9" name="Text 7"/>
          <p:cNvSpPr/>
          <p:nvPr/>
        </p:nvSpPr>
        <p:spPr>
          <a:xfrm>
            <a:off x="475488" y="1664208"/>
            <a:ext cx="420624" cy="420624"/>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2</a:t>
            </a:r>
            <a:endParaRPr lang="en-US" sz="1400" dirty="0"/>
          </a:p>
        </p:txBody>
      </p:sp>
      <p:sp>
        <p:nvSpPr>
          <p:cNvPr id="10" name="Text 8"/>
          <p:cNvSpPr/>
          <p:nvPr/>
        </p:nvSpPr>
        <p:spPr>
          <a:xfrm>
            <a:off x="1051560" y="1655064"/>
            <a:ext cx="7680960" cy="457200"/>
          </a:xfrm>
          <a:prstGeom prst="rect">
            <a:avLst/>
          </a:prstGeom>
          <a:noFill/>
          <a:ln/>
        </p:spPr>
        <p:txBody>
          <a:bodyPr wrap="square" rtlCol="0" anchor="ctr"/>
          <a:lstStyle/>
          <a:p>
            <a:pPr marL="0" indent="0">
              <a:buNone/>
            </a:pPr>
            <a:r>
              <a:rPr lang="en-US" sz="1300" dirty="0">
                <a:solidFill>
                  <a:srgbClr val="333333"/>
                </a:solidFill>
                <a:latin typeface="Calibri" pitchFamily="34" charset="0"/>
                <a:ea typeface="Calibri" pitchFamily="34" charset="-122"/>
                <a:cs typeface="Calibri" pitchFamily="34" charset="-120"/>
              </a:rPr>
              <a:t>Gebruik myopie-specifieke OCT-normen. Standaardnormen onderschatten zenuwverlies bij hoge bijziendheid.</a:t>
            </a:r>
            <a:endParaRPr lang="en-US" sz="1300" dirty="0"/>
          </a:p>
        </p:txBody>
      </p:sp>
      <p:sp>
        <p:nvSpPr>
          <p:cNvPr id="11" name="Shape 9"/>
          <p:cNvSpPr/>
          <p:nvPr/>
        </p:nvSpPr>
        <p:spPr>
          <a:xfrm>
            <a:off x="475488" y="2203704"/>
            <a:ext cx="8321040" cy="0"/>
          </a:xfrm>
          <a:prstGeom prst="line">
            <a:avLst/>
          </a:prstGeom>
          <a:noFill/>
          <a:ln w="6350">
            <a:solidFill>
              <a:srgbClr val="E6E6E6"/>
            </a:solidFill>
            <a:prstDash val="solid"/>
          </a:ln>
        </p:spPr>
        <p:txBody>
          <a:bodyPr/>
          <a:lstStyle/>
          <a:p>
            <a:endParaRPr lang="nl-NL"/>
          </a:p>
        </p:txBody>
      </p:sp>
      <p:sp>
        <p:nvSpPr>
          <p:cNvPr id="12" name="Shape 10"/>
          <p:cNvSpPr/>
          <p:nvPr/>
        </p:nvSpPr>
        <p:spPr>
          <a:xfrm>
            <a:off x="475488" y="2340864"/>
            <a:ext cx="420624" cy="420624"/>
          </a:xfrm>
          <a:prstGeom prst="ellipse">
            <a:avLst/>
          </a:prstGeom>
          <a:solidFill>
            <a:srgbClr val="00AFDC"/>
          </a:solidFill>
          <a:ln w="12700">
            <a:solidFill>
              <a:srgbClr val="00AFDC"/>
            </a:solidFill>
            <a:prstDash val="solid"/>
          </a:ln>
        </p:spPr>
        <p:txBody>
          <a:bodyPr/>
          <a:lstStyle/>
          <a:p>
            <a:endParaRPr lang="nl-NL"/>
          </a:p>
        </p:txBody>
      </p:sp>
      <p:sp>
        <p:nvSpPr>
          <p:cNvPr id="13" name="Text 11"/>
          <p:cNvSpPr/>
          <p:nvPr/>
        </p:nvSpPr>
        <p:spPr>
          <a:xfrm>
            <a:off x="475488" y="2340864"/>
            <a:ext cx="420624" cy="420624"/>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3</a:t>
            </a:r>
            <a:endParaRPr lang="en-US" sz="1400" dirty="0"/>
          </a:p>
        </p:txBody>
      </p:sp>
      <p:sp>
        <p:nvSpPr>
          <p:cNvPr id="14" name="Text 12"/>
          <p:cNvSpPr/>
          <p:nvPr/>
        </p:nvSpPr>
        <p:spPr>
          <a:xfrm>
            <a:off x="1051560" y="2331720"/>
            <a:ext cx="7680960" cy="457200"/>
          </a:xfrm>
          <a:prstGeom prst="rect">
            <a:avLst/>
          </a:prstGeom>
          <a:noFill/>
          <a:ln/>
        </p:spPr>
        <p:txBody>
          <a:bodyPr wrap="square" rtlCol="0" anchor="ctr"/>
          <a:lstStyle/>
          <a:p>
            <a:pPr marL="0" indent="0">
              <a:buNone/>
            </a:pPr>
            <a:r>
              <a:rPr lang="en-US" sz="1300" dirty="0">
                <a:solidFill>
                  <a:srgbClr val="333333"/>
                </a:solidFill>
                <a:latin typeface="Calibri" pitchFamily="34" charset="0"/>
                <a:ea typeface="Calibri" pitchFamily="34" charset="-122"/>
                <a:cs typeface="Calibri" pitchFamily="34" charset="-120"/>
              </a:rPr>
              <a:t>Meet de axiale lengte bij iedere patiënt met bijziendheid &gt; –3 D. Drempelwaarde: 26 mm = verhoogd risico.</a:t>
            </a:r>
            <a:endParaRPr lang="en-US" sz="1300" dirty="0"/>
          </a:p>
        </p:txBody>
      </p:sp>
      <p:sp>
        <p:nvSpPr>
          <p:cNvPr id="15" name="Shape 13"/>
          <p:cNvSpPr/>
          <p:nvPr/>
        </p:nvSpPr>
        <p:spPr>
          <a:xfrm>
            <a:off x="475488" y="2880360"/>
            <a:ext cx="8321040" cy="0"/>
          </a:xfrm>
          <a:prstGeom prst="line">
            <a:avLst/>
          </a:prstGeom>
          <a:noFill/>
          <a:ln w="6350">
            <a:solidFill>
              <a:srgbClr val="E6E6E6"/>
            </a:solidFill>
            <a:prstDash val="solid"/>
          </a:ln>
        </p:spPr>
        <p:txBody>
          <a:bodyPr/>
          <a:lstStyle/>
          <a:p>
            <a:endParaRPr lang="nl-NL"/>
          </a:p>
        </p:txBody>
      </p:sp>
      <p:sp>
        <p:nvSpPr>
          <p:cNvPr id="16" name="Shape 14"/>
          <p:cNvSpPr/>
          <p:nvPr/>
        </p:nvSpPr>
        <p:spPr>
          <a:xfrm>
            <a:off x="475488" y="3017520"/>
            <a:ext cx="420624" cy="420624"/>
          </a:xfrm>
          <a:prstGeom prst="ellipse">
            <a:avLst/>
          </a:prstGeom>
          <a:solidFill>
            <a:srgbClr val="00AFDC"/>
          </a:solidFill>
          <a:ln w="12700">
            <a:solidFill>
              <a:srgbClr val="00AFDC"/>
            </a:solidFill>
            <a:prstDash val="solid"/>
          </a:ln>
        </p:spPr>
        <p:txBody>
          <a:bodyPr/>
          <a:lstStyle/>
          <a:p>
            <a:endParaRPr lang="nl-NL"/>
          </a:p>
        </p:txBody>
      </p:sp>
      <p:sp>
        <p:nvSpPr>
          <p:cNvPr id="17" name="Text 15"/>
          <p:cNvSpPr/>
          <p:nvPr/>
        </p:nvSpPr>
        <p:spPr>
          <a:xfrm>
            <a:off x="475488" y="3017520"/>
            <a:ext cx="420624" cy="420624"/>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4</a:t>
            </a:r>
            <a:endParaRPr lang="en-US" sz="1400" dirty="0"/>
          </a:p>
        </p:txBody>
      </p:sp>
      <p:sp>
        <p:nvSpPr>
          <p:cNvPr id="18" name="Text 16"/>
          <p:cNvSpPr/>
          <p:nvPr/>
        </p:nvSpPr>
        <p:spPr>
          <a:xfrm>
            <a:off x="1051560" y="3008376"/>
            <a:ext cx="7680960" cy="457200"/>
          </a:xfrm>
          <a:prstGeom prst="rect">
            <a:avLst/>
          </a:prstGeom>
          <a:noFill/>
          <a:ln/>
        </p:spPr>
        <p:txBody>
          <a:bodyPr wrap="square" rtlCol="0" anchor="ctr"/>
          <a:lstStyle/>
          <a:p>
            <a:pPr marL="0" indent="0">
              <a:buNone/>
            </a:pPr>
            <a:r>
              <a:rPr lang="en-US" sz="1300" dirty="0">
                <a:solidFill>
                  <a:srgbClr val="333333"/>
                </a:solidFill>
                <a:latin typeface="Calibri" pitchFamily="34" charset="0"/>
                <a:ea typeface="Calibri" pitchFamily="34" charset="-122"/>
                <a:cs typeface="Calibri" pitchFamily="34" charset="-120"/>
              </a:rPr>
              <a:t>Overweeg OAG-screening al vóór 40 jaar bij hoge bijziendheid — glaucoom is geen exclusief ouderenprobleem meer.</a:t>
            </a:r>
            <a:endParaRPr lang="en-US" sz="1300" dirty="0"/>
          </a:p>
        </p:txBody>
      </p:sp>
      <p:sp>
        <p:nvSpPr>
          <p:cNvPr id="19" name="Shape 17"/>
          <p:cNvSpPr/>
          <p:nvPr/>
        </p:nvSpPr>
        <p:spPr>
          <a:xfrm>
            <a:off x="475488" y="3557016"/>
            <a:ext cx="8321040" cy="0"/>
          </a:xfrm>
          <a:prstGeom prst="line">
            <a:avLst/>
          </a:prstGeom>
          <a:noFill/>
          <a:ln w="6350">
            <a:solidFill>
              <a:srgbClr val="E6E6E6"/>
            </a:solidFill>
            <a:prstDash val="solid"/>
          </a:ln>
        </p:spPr>
        <p:txBody>
          <a:bodyPr/>
          <a:lstStyle/>
          <a:p>
            <a:endParaRPr lang="nl-NL"/>
          </a:p>
        </p:txBody>
      </p:sp>
      <p:sp>
        <p:nvSpPr>
          <p:cNvPr id="20" name="Shape 18"/>
          <p:cNvSpPr/>
          <p:nvPr/>
        </p:nvSpPr>
        <p:spPr>
          <a:xfrm>
            <a:off x="475488" y="3694176"/>
            <a:ext cx="420624" cy="420624"/>
          </a:xfrm>
          <a:prstGeom prst="ellipse">
            <a:avLst/>
          </a:prstGeom>
          <a:solidFill>
            <a:srgbClr val="00AFDC"/>
          </a:solidFill>
          <a:ln w="12700">
            <a:solidFill>
              <a:srgbClr val="00AFDC"/>
            </a:solidFill>
            <a:prstDash val="solid"/>
          </a:ln>
        </p:spPr>
        <p:txBody>
          <a:bodyPr/>
          <a:lstStyle/>
          <a:p>
            <a:endParaRPr lang="nl-NL"/>
          </a:p>
        </p:txBody>
      </p:sp>
      <p:sp>
        <p:nvSpPr>
          <p:cNvPr id="21" name="Text 19"/>
          <p:cNvSpPr/>
          <p:nvPr/>
        </p:nvSpPr>
        <p:spPr>
          <a:xfrm>
            <a:off x="475488" y="3694176"/>
            <a:ext cx="420624" cy="420624"/>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5</a:t>
            </a:r>
            <a:endParaRPr lang="en-US" sz="1400" dirty="0"/>
          </a:p>
        </p:txBody>
      </p:sp>
      <p:sp>
        <p:nvSpPr>
          <p:cNvPr id="22" name="Text 20"/>
          <p:cNvSpPr/>
          <p:nvPr/>
        </p:nvSpPr>
        <p:spPr>
          <a:xfrm>
            <a:off x="1051560" y="3685032"/>
            <a:ext cx="7680960" cy="457200"/>
          </a:xfrm>
          <a:prstGeom prst="rect">
            <a:avLst/>
          </a:prstGeom>
          <a:noFill/>
          <a:ln/>
        </p:spPr>
        <p:txBody>
          <a:bodyPr wrap="square" rtlCol="0" anchor="ctr"/>
          <a:lstStyle/>
          <a:p>
            <a:pPr marL="0" indent="0">
              <a:buNone/>
            </a:pPr>
            <a:r>
              <a:rPr lang="en-US" sz="1300" dirty="0">
                <a:solidFill>
                  <a:srgbClr val="333333"/>
                </a:solidFill>
                <a:latin typeface="Calibri" pitchFamily="34" charset="0"/>
                <a:ea typeface="Calibri" pitchFamily="34" charset="-122"/>
                <a:cs typeface="Calibri" pitchFamily="34" charset="-120"/>
              </a:rPr>
              <a:t>Bespreek myopiebeheersing bij kinderen als langetermijn-risicoreductie, ook voor glaucoom.</a:t>
            </a:r>
            <a:endParaRPr lang="en-US" sz="1300" dirty="0"/>
          </a:p>
        </p:txBody>
      </p:sp>
      <p:sp>
        <p:nvSpPr>
          <p:cNvPr id="23" name="Shape 21"/>
          <p:cNvSpPr/>
          <p:nvPr/>
        </p:nvSpPr>
        <p:spPr>
          <a:xfrm>
            <a:off x="320040" y="4645152"/>
            <a:ext cx="8503920" cy="0"/>
          </a:xfrm>
          <a:prstGeom prst="line">
            <a:avLst/>
          </a:prstGeom>
          <a:noFill/>
          <a:ln w="15240">
            <a:solidFill>
              <a:srgbClr val="00AFDC"/>
            </a:solidFill>
            <a:prstDash val="solid"/>
          </a:ln>
        </p:spPr>
        <p:txBody>
          <a:bodyPr/>
          <a:lstStyle/>
          <a:p>
            <a:endParaRPr lang="nl-NL"/>
          </a:p>
        </p:txBody>
      </p:sp>
      <p:pic>
        <p:nvPicPr>
          <p:cNvPr id="24"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3" name="Text 1"/>
          <p:cNvSpPr/>
          <p:nvPr/>
        </p:nvSpPr>
        <p:spPr>
          <a:xfrm>
            <a:off x="658368" y="228600"/>
            <a:ext cx="7772400" cy="548640"/>
          </a:xfrm>
          <a:prstGeom prst="rect">
            <a:avLst/>
          </a:prstGeom>
          <a:noFill/>
          <a:ln/>
        </p:spPr>
        <p:txBody>
          <a:bodyPr wrap="square" rtlCol="0" anchor="ctr"/>
          <a:lstStyle/>
          <a:p>
            <a:pPr marL="0" indent="0">
              <a:buNone/>
            </a:pPr>
            <a:r>
              <a:rPr lang="en-US" sz="2400" b="1" dirty="0">
                <a:solidFill>
                  <a:srgbClr val="006991"/>
                </a:solidFill>
                <a:latin typeface="Calibri" pitchFamily="34" charset="0"/>
                <a:ea typeface="Calibri" pitchFamily="34" charset="-122"/>
                <a:cs typeface="Calibri" pitchFamily="34" charset="-120"/>
              </a:rPr>
              <a:t>Risicogroepen &amp; </a:t>
            </a:r>
            <a:r>
              <a:rPr lang="en-US" sz="2400" b="1" dirty="0" err="1">
                <a:solidFill>
                  <a:srgbClr val="006991"/>
                </a:solidFill>
                <a:latin typeface="Calibri" pitchFamily="34" charset="0"/>
                <a:ea typeface="Calibri" pitchFamily="34" charset="-122"/>
                <a:cs typeface="Calibri" pitchFamily="34" charset="-120"/>
              </a:rPr>
              <a:t>controle</a:t>
            </a:r>
            <a:r>
              <a:rPr lang="en-US" sz="2400" b="1" dirty="0">
                <a:solidFill>
                  <a:srgbClr val="006991"/>
                </a:solidFill>
                <a:latin typeface="Calibri" pitchFamily="34" charset="0"/>
                <a:ea typeface="Calibri" pitchFamily="34" charset="-122"/>
                <a:cs typeface="Calibri" pitchFamily="34" charset="-120"/>
              </a:rPr>
              <a:t> </a:t>
            </a:r>
            <a:r>
              <a:rPr lang="en-US" sz="2400" b="1" dirty="0" err="1">
                <a:solidFill>
                  <a:srgbClr val="006991"/>
                </a:solidFill>
                <a:latin typeface="Calibri" pitchFamily="34" charset="0"/>
                <a:ea typeface="Calibri" pitchFamily="34" charset="-122"/>
                <a:cs typeface="Calibri" pitchFamily="34" charset="-120"/>
              </a:rPr>
              <a:t>frequentie</a:t>
            </a:r>
            <a:endParaRPr lang="en-US" sz="2400" dirty="0"/>
          </a:p>
        </p:txBody>
      </p:sp>
      <p:sp>
        <p:nvSpPr>
          <p:cNvPr id="4" name="Shape 2"/>
          <p:cNvSpPr/>
          <p:nvPr/>
        </p:nvSpPr>
        <p:spPr>
          <a:xfrm>
            <a:off x="502920" y="969264"/>
            <a:ext cx="1188720" cy="566928"/>
          </a:xfrm>
          <a:prstGeom prst="rect">
            <a:avLst/>
          </a:prstGeom>
          <a:solidFill>
            <a:srgbClr val="AA2200"/>
          </a:solidFill>
          <a:ln w="12700">
            <a:solidFill>
              <a:srgbClr val="AA2200"/>
            </a:solidFill>
            <a:prstDash val="solid"/>
          </a:ln>
        </p:spPr>
        <p:txBody>
          <a:bodyPr/>
          <a:lstStyle/>
          <a:p>
            <a:endParaRPr lang="nl-NL"/>
          </a:p>
        </p:txBody>
      </p:sp>
      <p:sp>
        <p:nvSpPr>
          <p:cNvPr id="5" name="Text 3"/>
          <p:cNvSpPr/>
          <p:nvPr/>
        </p:nvSpPr>
        <p:spPr>
          <a:xfrm>
            <a:off x="502920" y="969264"/>
            <a:ext cx="1188720" cy="566928"/>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Hoog</a:t>
            </a:r>
            <a:endParaRPr lang="en-US" sz="1400" dirty="0"/>
          </a:p>
        </p:txBody>
      </p:sp>
      <p:sp>
        <p:nvSpPr>
          <p:cNvPr id="6" name="Text 4"/>
          <p:cNvSpPr/>
          <p:nvPr/>
        </p:nvSpPr>
        <p:spPr>
          <a:xfrm>
            <a:off x="1828800" y="1024128"/>
            <a:ext cx="5486400" cy="457200"/>
          </a:xfrm>
          <a:prstGeom prst="rect">
            <a:avLst/>
          </a:prstGeom>
          <a:noFill/>
          <a:ln/>
        </p:spPr>
        <p:txBody>
          <a:bodyPr wrap="square" rtlCol="0" anchor="ctr"/>
          <a:lstStyle/>
          <a:p>
            <a:pPr marL="0" indent="0">
              <a:buNone/>
            </a:pPr>
            <a:r>
              <a:rPr lang="en-US" sz="1300" dirty="0">
                <a:solidFill>
                  <a:srgbClr val="333333"/>
                </a:solidFill>
                <a:latin typeface="Calibri" pitchFamily="34" charset="0"/>
                <a:ea typeface="Calibri" pitchFamily="34" charset="-122"/>
                <a:cs typeface="Calibri" pitchFamily="34" charset="-120"/>
              </a:rPr>
              <a:t>Myopie &gt; –6 D + leeftijd &gt; 45 jaar + familiegeschiedenis glaucoom</a:t>
            </a:r>
            <a:endParaRPr lang="en-US" sz="1300" dirty="0"/>
          </a:p>
        </p:txBody>
      </p:sp>
      <p:sp>
        <p:nvSpPr>
          <p:cNvPr id="7" name="Shape 5"/>
          <p:cNvSpPr/>
          <p:nvPr/>
        </p:nvSpPr>
        <p:spPr>
          <a:xfrm>
            <a:off x="7452360" y="1024128"/>
            <a:ext cx="1371600" cy="457200"/>
          </a:xfrm>
          <a:prstGeom prst="roundRect">
            <a:avLst>
              <a:gd name="adj" fmla="val 16000"/>
            </a:avLst>
          </a:prstGeom>
          <a:solidFill>
            <a:srgbClr val="E8F6FC"/>
          </a:solidFill>
          <a:ln w="12700">
            <a:solidFill>
              <a:srgbClr val="00AFDC"/>
            </a:solidFill>
            <a:prstDash val="solid"/>
          </a:ln>
        </p:spPr>
        <p:txBody>
          <a:bodyPr/>
          <a:lstStyle/>
          <a:p>
            <a:endParaRPr lang="nl-NL"/>
          </a:p>
        </p:txBody>
      </p:sp>
      <p:sp>
        <p:nvSpPr>
          <p:cNvPr id="8" name="Text 6"/>
          <p:cNvSpPr/>
          <p:nvPr/>
        </p:nvSpPr>
        <p:spPr>
          <a:xfrm>
            <a:off x="7452360" y="1024128"/>
            <a:ext cx="1371600" cy="457200"/>
          </a:xfrm>
          <a:prstGeom prst="rect">
            <a:avLst/>
          </a:prstGeom>
          <a:noFill/>
          <a:ln/>
        </p:spPr>
        <p:txBody>
          <a:bodyPr wrap="square" rtlCol="0" anchor="ctr"/>
          <a:lstStyle/>
          <a:p>
            <a:pPr marL="0" indent="0" algn="ctr">
              <a:buNone/>
            </a:pPr>
            <a:r>
              <a:rPr lang="en-US" sz="1050" dirty="0" err="1">
                <a:solidFill>
                  <a:srgbClr val="006991"/>
                </a:solidFill>
                <a:latin typeface="Calibri" pitchFamily="34" charset="0"/>
                <a:ea typeface="Calibri" pitchFamily="34" charset="-122"/>
                <a:cs typeface="Calibri" pitchFamily="34" charset="-120"/>
              </a:rPr>
              <a:t>Jaarlijks</a:t>
            </a:r>
            <a:r>
              <a:rPr lang="en-US" sz="1050" dirty="0">
                <a:solidFill>
                  <a:srgbClr val="006991"/>
                </a:solidFill>
                <a:latin typeface="Calibri" pitchFamily="34" charset="0"/>
                <a:ea typeface="Calibri" pitchFamily="34" charset="-122"/>
                <a:cs typeface="Calibri" pitchFamily="34" charset="-120"/>
              </a:rPr>
              <a:t> </a:t>
            </a:r>
            <a:endParaRPr lang="en-US" sz="1050" dirty="0"/>
          </a:p>
        </p:txBody>
      </p:sp>
      <p:sp>
        <p:nvSpPr>
          <p:cNvPr id="9" name="Shape 7"/>
          <p:cNvSpPr/>
          <p:nvPr/>
        </p:nvSpPr>
        <p:spPr>
          <a:xfrm>
            <a:off x="502920" y="1673352"/>
            <a:ext cx="8321040" cy="0"/>
          </a:xfrm>
          <a:prstGeom prst="line">
            <a:avLst/>
          </a:prstGeom>
          <a:noFill/>
          <a:ln w="6350">
            <a:solidFill>
              <a:srgbClr val="E6E6E6"/>
            </a:solidFill>
            <a:prstDash val="solid"/>
          </a:ln>
        </p:spPr>
        <p:txBody>
          <a:bodyPr/>
          <a:lstStyle/>
          <a:p>
            <a:endParaRPr lang="nl-NL"/>
          </a:p>
        </p:txBody>
      </p:sp>
      <p:sp>
        <p:nvSpPr>
          <p:cNvPr id="10" name="Shape 8"/>
          <p:cNvSpPr/>
          <p:nvPr/>
        </p:nvSpPr>
        <p:spPr>
          <a:xfrm>
            <a:off x="502920" y="1792224"/>
            <a:ext cx="1188720" cy="566928"/>
          </a:xfrm>
          <a:prstGeom prst="rect">
            <a:avLst/>
          </a:prstGeom>
          <a:solidFill>
            <a:srgbClr val="CC6600"/>
          </a:solidFill>
          <a:ln w="12700">
            <a:solidFill>
              <a:srgbClr val="CC6600"/>
            </a:solidFill>
            <a:prstDash val="solid"/>
          </a:ln>
        </p:spPr>
        <p:txBody>
          <a:bodyPr/>
          <a:lstStyle/>
          <a:p>
            <a:endParaRPr lang="nl-NL"/>
          </a:p>
        </p:txBody>
      </p:sp>
      <p:sp>
        <p:nvSpPr>
          <p:cNvPr id="11" name="Text 9"/>
          <p:cNvSpPr/>
          <p:nvPr/>
        </p:nvSpPr>
        <p:spPr>
          <a:xfrm>
            <a:off x="502920" y="1792224"/>
            <a:ext cx="1188720" cy="566928"/>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Matig</a:t>
            </a:r>
            <a:endParaRPr lang="en-US" sz="1400" dirty="0"/>
          </a:p>
        </p:txBody>
      </p:sp>
      <p:sp>
        <p:nvSpPr>
          <p:cNvPr id="12" name="Text 10"/>
          <p:cNvSpPr/>
          <p:nvPr/>
        </p:nvSpPr>
        <p:spPr>
          <a:xfrm>
            <a:off x="1828800" y="1847088"/>
            <a:ext cx="5486400" cy="457200"/>
          </a:xfrm>
          <a:prstGeom prst="rect">
            <a:avLst/>
          </a:prstGeom>
          <a:noFill/>
          <a:ln/>
        </p:spPr>
        <p:txBody>
          <a:bodyPr wrap="square" rtlCol="0" anchor="ctr"/>
          <a:lstStyle/>
          <a:p>
            <a:pPr marL="0" indent="0">
              <a:buNone/>
            </a:pPr>
            <a:r>
              <a:rPr lang="en-US" sz="1300" dirty="0">
                <a:solidFill>
                  <a:srgbClr val="333333"/>
                </a:solidFill>
                <a:latin typeface="Calibri" pitchFamily="34" charset="0"/>
                <a:ea typeface="Calibri" pitchFamily="34" charset="-122"/>
                <a:cs typeface="Calibri" pitchFamily="34" charset="-120"/>
              </a:rPr>
              <a:t>Myopie –3 tot –6 D, of verhoogde oogdruk bekend</a:t>
            </a:r>
            <a:endParaRPr lang="en-US" sz="1300" dirty="0"/>
          </a:p>
        </p:txBody>
      </p:sp>
      <p:sp>
        <p:nvSpPr>
          <p:cNvPr id="13" name="Shape 11"/>
          <p:cNvSpPr/>
          <p:nvPr/>
        </p:nvSpPr>
        <p:spPr>
          <a:xfrm>
            <a:off x="7452360" y="1847088"/>
            <a:ext cx="1371600" cy="457200"/>
          </a:xfrm>
          <a:prstGeom prst="roundRect">
            <a:avLst>
              <a:gd name="adj" fmla="val 16000"/>
            </a:avLst>
          </a:prstGeom>
          <a:solidFill>
            <a:srgbClr val="E8F6FC"/>
          </a:solidFill>
          <a:ln w="12700">
            <a:solidFill>
              <a:srgbClr val="00AFDC"/>
            </a:solidFill>
            <a:prstDash val="solid"/>
          </a:ln>
        </p:spPr>
        <p:txBody>
          <a:bodyPr/>
          <a:lstStyle/>
          <a:p>
            <a:endParaRPr lang="nl-NL"/>
          </a:p>
        </p:txBody>
      </p:sp>
      <p:sp>
        <p:nvSpPr>
          <p:cNvPr id="14" name="Text 12"/>
          <p:cNvSpPr/>
          <p:nvPr/>
        </p:nvSpPr>
        <p:spPr>
          <a:xfrm>
            <a:off x="7452360" y="1847088"/>
            <a:ext cx="1371600" cy="457200"/>
          </a:xfrm>
          <a:prstGeom prst="rect">
            <a:avLst/>
          </a:prstGeom>
          <a:noFill/>
          <a:ln/>
        </p:spPr>
        <p:txBody>
          <a:bodyPr wrap="square" rtlCol="0" anchor="ctr"/>
          <a:lstStyle/>
          <a:p>
            <a:pPr marL="0" indent="0" algn="ctr">
              <a:buNone/>
            </a:pPr>
            <a:r>
              <a:rPr lang="en-US" sz="1050" dirty="0">
                <a:solidFill>
                  <a:srgbClr val="006991"/>
                </a:solidFill>
                <a:latin typeface="Calibri" pitchFamily="34" charset="0"/>
                <a:ea typeface="Calibri" pitchFamily="34" charset="-122"/>
                <a:cs typeface="Calibri" pitchFamily="34" charset="-120"/>
              </a:rPr>
              <a:t>Jaarlijks</a:t>
            </a:r>
            <a:endParaRPr lang="en-US" sz="1050" dirty="0"/>
          </a:p>
        </p:txBody>
      </p:sp>
      <p:sp>
        <p:nvSpPr>
          <p:cNvPr id="15" name="Shape 13"/>
          <p:cNvSpPr/>
          <p:nvPr/>
        </p:nvSpPr>
        <p:spPr>
          <a:xfrm>
            <a:off x="502920" y="2496312"/>
            <a:ext cx="8321040" cy="0"/>
          </a:xfrm>
          <a:prstGeom prst="line">
            <a:avLst/>
          </a:prstGeom>
          <a:noFill/>
          <a:ln w="6350">
            <a:solidFill>
              <a:srgbClr val="E6E6E6"/>
            </a:solidFill>
            <a:prstDash val="solid"/>
          </a:ln>
        </p:spPr>
        <p:txBody>
          <a:bodyPr/>
          <a:lstStyle/>
          <a:p>
            <a:endParaRPr lang="nl-NL"/>
          </a:p>
        </p:txBody>
      </p:sp>
      <p:sp>
        <p:nvSpPr>
          <p:cNvPr id="16" name="Shape 14"/>
          <p:cNvSpPr/>
          <p:nvPr/>
        </p:nvSpPr>
        <p:spPr>
          <a:xfrm>
            <a:off x="502920" y="2615184"/>
            <a:ext cx="1188720" cy="566928"/>
          </a:xfrm>
          <a:prstGeom prst="rect">
            <a:avLst/>
          </a:prstGeom>
          <a:solidFill>
            <a:srgbClr val="22AA66"/>
          </a:solidFill>
          <a:ln w="12700">
            <a:solidFill>
              <a:srgbClr val="22AA66"/>
            </a:solidFill>
            <a:prstDash val="solid"/>
          </a:ln>
        </p:spPr>
        <p:txBody>
          <a:bodyPr/>
          <a:lstStyle/>
          <a:p>
            <a:endParaRPr lang="nl-NL"/>
          </a:p>
        </p:txBody>
      </p:sp>
      <p:sp>
        <p:nvSpPr>
          <p:cNvPr id="17" name="Text 15"/>
          <p:cNvSpPr/>
          <p:nvPr/>
        </p:nvSpPr>
        <p:spPr>
          <a:xfrm>
            <a:off x="502920" y="2615184"/>
            <a:ext cx="1188720" cy="566928"/>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Laag</a:t>
            </a:r>
            <a:endParaRPr lang="en-US" sz="1400" dirty="0"/>
          </a:p>
        </p:txBody>
      </p:sp>
      <p:sp>
        <p:nvSpPr>
          <p:cNvPr id="18" name="Text 16"/>
          <p:cNvSpPr/>
          <p:nvPr/>
        </p:nvSpPr>
        <p:spPr>
          <a:xfrm>
            <a:off x="1828800" y="2670048"/>
            <a:ext cx="5486400" cy="457200"/>
          </a:xfrm>
          <a:prstGeom prst="rect">
            <a:avLst/>
          </a:prstGeom>
          <a:noFill/>
          <a:ln/>
        </p:spPr>
        <p:txBody>
          <a:bodyPr wrap="square" rtlCol="0" anchor="ctr"/>
          <a:lstStyle/>
          <a:p>
            <a:pPr marL="0" indent="0">
              <a:buNone/>
            </a:pPr>
            <a:r>
              <a:rPr lang="en-US" sz="1300" dirty="0">
                <a:solidFill>
                  <a:srgbClr val="333333"/>
                </a:solidFill>
                <a:latin typeface="Calibri" pitchFamily="34" charset="0"/>
                <a:ea typeface="Calibri" pitchFamily="34" charset="-122"/>
                <a:cs typeface="Calibri" pitchFamily="34" charset="-120"/>
              </a:rPr>
              <a:t>Myopie –1 tot –3 D, geen andere risicofactoren</a:t>
            </a:r>
            <a:endParaRPr lang="en-US" sz="1300" dirty="0"/>
          </a:p>
        </p:txBody>
      </p:sp>
      <p:sp>
        <p:nvSpPr>
          <p:cNvPr id="19" name="Shape 17"/>
          <p:cNvSpPr/>
          <p:nvPr/>
        </p:nvSpPr>
        <p:spPr>
          <a:xfrm>
            <a:off x="7452360" y="2670048"/>
            <a:ext cx="1371600" cy="457200"/>
          </a:xfrm>
          <a:prstGeom prst="roundRect">
            <a:avLst>
              <a:gd name="adj" fmla="val 16000"/>
            </a:avLst>
          </a:prstGeom>
          <a:solidFill>
            <a:srgbClr val="E8F6FC"/>
          </a:solidFill>
          <a:ln w="12700">
            <a:solidFill>
              <a:srgbClr val="00AFDC"/>
            </a:solidFill>
            <a:prstDash val="solid"/>
          </a:ln>
        </p:spPr>
        <p:txBody>
          <a:bodyPr/>
          <a:lstStyle/>
          <a:p>
            <a:endParaRPr lang="nl-NL"/>
          </a:p>
        </p:txBody>
      </p:sp>
      <p:sp>
        <p:nvSpPr>
          <p:cNvPr id="20" name="Text 18"/>
          <p:cNvSpPr/>
          <p:nvPr/>
        </p:nvSpPr>
        <p:spPr>
          <a:xfrm>
            <a:off x="7452360" y="2670048"/>
            <a:ext cx="1371600" cy="457200"/>
          </a:xfrm>
          <a:prstGeom prst="rect">
            <a:avLst/>
          </a:prstGeom>
          <a:noFill/>
          <a:ln/>
        </p:spPr>
        <p:txBody>
          <a:bodyPr wrap="square" rtlCol="0" anchor="ctr"/>
          <a:lstStyle/>
          <a:p>
            <a:pPr marL="0" indent="0" algn="ctr">
              <a:buNone/>
            </a:pPr>
            <a:r>
              <a:rPr lang="en-US" sz="1050" dirty="0">
                <a:solidFill>
                  <a:srgbClr val="006991"/>
                </a:solidFill>
                <a:latin typeface="Calibri" pitchFamily="34" charset="0"/>
                <a:ea typeface="Calibri" pitchFamily="34" charset="-122"/>
                <a:cs typeface="Calibri" pitchFamily="34" charset="-120"/>
              </a:rPr>
              <a:t>Elke 2–3 jaar</a:t>
            </a:r>
            <a:endParaRPr lang="en-US" sz="1050" dirty="0"/>
          </a:p>
        </p:txBody>
      </p:sp>
      <p:sp>
        <p:nvSpPr>
          <p:cNvPr id="21" name="Shape 19"/>
          <p:cNvSpPr/>
          <p:nvPr/>
        </p:nvSpPr>
        <p:spPr>
          <a:xfrm>
            <a:off x="502920" y="3319272"/>
            <a:ext cx="8321040" cy="0"/>
          </a:xfrm>
          <a:prstGeom prst="line">
            <a:avLst/>
          </a:prstGeom>
          <a:noFill/>
          <a:ln w="6350">
            <a:solidFill>
              <a:srgbClr val="E6E6E6"/>
            </a:solidFill>
            <a:prstDash val="solid"/>
          </a:ln>
        </p:spPr>
        <p:txBody>
          <a:bodyPr/>
          <a:lstStyle/>
          <a:p>
            <a:endParaRPr lang="nl-NL"/>
          </a:p>
        </p:txBody>
      </p:sp>
      <p:sp>
        <p:nvSpPr>
          <p:cNvPr id="22" name="Shape 20"/>
          <p:cNvSpPr/>
          <p:nvPr/>
        </p:nvSpPr>
        <p:spPr>
          <a:xfrm>
            <a:off x="502920" y="3438144"/>
            <a:ext cx="1188720" cy="566928"/>
          </a:xfrm>
          <a:prstGeom prst="rect">
            <a:avLst/>
          </a:prstGeom>
          <a:solidFill>
            <a:srgbClr val="00AFDC"/>
          </a:solidFill>
          <a:ln w="12700">
            <a:solidFill>
              <a:srgbClr val="00AFDC"/>
            </a:solidFill>
            <a:prstDash val="solid"/>
          </a:ln>
        </p:spPr>
        <p:txBody>
          <a:bodyPr/>
          <a:lstStyle/>
          <a:p>
            <a:endParaRPr lang="nl-NL"/>
          </a:p>
        </p:txBody>
      </p:sp>
      <p:sp>
        <p:nvSpPr>
          <p:cNvPr id="23" name="Text 21"/>
          <p:cNvSpPr/>
          <p:nvPr/>
        </p:nvSpPr>
        <p:spPr>
          <a:xfrm>
            <a:off x="502920" y="3438144"/>
            <a:ext cx="1188720" cy="566928"/>
          </a:xfrm>
          <a:prstGeom prst="rect">
            <a:avLst/>
          </a:prstGeom>
          <a:noFill/>
          <a:ln/>
        </p:spPr>
        <p:txBody>
          <a:bodyPr wrap="square" rtlCol="0" anchor="ctr"/>
          <a:lstStyle/>
          <a:p>
            <a:pPr marL="0" indent="0" algn="ctr">
              <a:buNone/>
            </a:pPr>
            <a:r>
              <a:rPr lang="en-US" sz="1400" b="1" dirty="0">
                <a:solidFill>
                  <a:srgbClr val="FFFFFF"/>
                </a:solidFill>
                <a:latin typeface="Calibri" pitchFamily="34" charset="0"/>
                <a:ea typeface="Calibri" pitchFamily="34" charset="-122"/>
                <a:cs typeface="Calibri" pitchFamily="34" charset="-120"/>
              </a:rPr>
              <a:t>Basis</a:t>
            </a:r>
            <a:endParaRPr lang="en-US" sz="1400" dirty="0"/>
          </a:p>
        </p:txBody>
      </p:sp>
      <p:sp>
        <p:nvSpPr>
          <p:cNvPr id="24" name="Text 22"/>
          <p:cNvSpPr/>
          <p:nvPr/>
        </p:nvSpPr>
        <p:spPr>
          <a:xfrm>
            <a:off x="1828800" y="3493008"/>
            <a:ext cx="5486400" cy="457200"/>
          </a:xfrm>
          <a:prstGeom prst="rect">
            <a:avLst/>
          </a:prstGeom>
          <a:noFill/>
          <a:ln/>
        </p:spPr>
        <p:txBody>
          <a:bodyPr wrap="square" rtlCol="0" anchor="ctr"/>
          <a:lstStyle/>
          <a:p>
            <a:pPr marL="0" indent="0">
              <a:buNone/>
            </a:pPr>
            <a:r>
              <a:rPr lang="en-US" sz="1300" dirty="0">
                <a:solidFill>
                  <a:srgbClr val="333333"/>
                </a:solidFill>
                <a:latin typeface="Calibri" pitchFamily="34" charset="0"/>
                <a:ea typeface="Calibri" pitchFamily="34" charset="-122"/>
                <a:cs typeface="Calibri" pitchFamily="34" charset="-120"/>
              </a:rPr>
              <a:t>Geen myopie of bijziendheid &lt; –1 D</a:t>
            </a:r>
            <a:endParaRPr lang="en-US" sz="1300" dirty="0"/>
          </a:p>
        </p:txBody>
      </p:sp>
      <p:sp>
        <p:nvSpPr>
          <p:cNvPr id="25" name="Shape 23"/>
          <p:cNvSpPr/>
          <p:nvPr/>
        </p:nvSpPr>
        <p:spPr>
          <a:xfrm>
            <a:off x="7452360" y="3493008"/>
            <a:ext cx="1371600" cy="457200"/>
          </a:xfrm>
          <a:prstGeom prst="roundRect">
            <a:avLst>
              <a:gd name="adj" fmla="val 16000"/>
            </a:avLst>
          </a:prstGeom>
          <a:solidFill>
            <a:srgbClr val="E8F6FC"/>
          </a:solidFill>
          <a:ln w="12700">
            <a:solidFill>
              <a:srgbClr val="00AFDC"/>
            </a:solidFill>
            <a:prstDash val="solid"/>
          </a:ln>
        </p:spPr>
        <p:txBody>
          <a:bodyPr/>
          <a:lstStyle/>
          <a:p>
            <a:endParaRPr lang="nl-NL"/>
          </a:p>
        </p:txBody>
      </p:sp>
      <p:sp>
        <p:nvSpPr>
          <p:cNvPr id="26" name="Text 24"/>
          <p:cNvSpPr/>
          <p:nvPr/>
        </p:nvSpPr>
        <p:spPr>
          <a:xfrm>
            <a:off x="7452360" y="3493008"/>
            <a:ext cx="1371600" cy="457200"/>
          </a:xfrm>
          <a:prstGeom prst="rect">
            <a:avLst/>
          </a:prstGeom>
          <a:noFill/>
          <a:ln/>
        </p:spPr>
        <p:txBody>
          <a:bodyPr wrap="square" rtlCol="0" anchor="ctr"/>
          <a:lstStyle/>
          <a:p>
            <a:pPr marL="0" indent="0" algn="ctr">
              <a:buNone/>
            </a:pPr>
            <a:r>
              <a:rPr lang="en-US" sz="1050" dirty="0">
                <a:solidFill>
                  <a:srgbClr val="006991"/>
                </a:solidFill>
                <a:latin typeface="Calibri" pitchFamily="34" charset="0"/>
                <a:ea typeface="Calibri" pitchFamily="34" charset="-122"/>
                <a:cs typeface="Calibri" pitchFamily="34" charset="-120"/>
              </a:rPr>
              <a:t>Elke 3–5 jaar</a:t>
            </a:r>
            <a:endParaRPr lang="en-US" sz="1050" dirty="0"/>
          </a:p>
        </p:txBody>
      </p:sp>
      <p:sp>
        <p:nvSpPr>
          <p:cNvPr id="27" name="Text 25"/>
          <p:cNvSpPr/>
          <p:nvPr/>
        </p:nvSpPr>
        <p:spPr>
          <a:xfrm>
            <a:off x="411480" y="4315968"/>
            <a:ext cx="7772400" cy="274320"/>
          </a:xfrm>
          <a:prstGeom prst="rect">
            <a:avLst/>
          </a:prstGeom>
          <a:noFill/>
          <a:ln/>
        </p:spPr>
        <p:txBody>
          <a:bodyPr wrap="square" rtlCol="0" anchor="ctr"/>
          <a:lstStyle/>
          <a:p>
            <a:pPr marL="0" indent="0">
              <a:buNone/>
            </a:pPr>
            <a:r>
              <a:rPr lang="en-US" sz="1000" dirty="0">
                <a:solidFill>
                  <a:srgbClr val="CCCCCC"/>
                </a:solidFill>
                <a:latin typeface="Calibri" pitchFamily="34" charset="0"/>
                <a:ea typeface="Calibri" pitchFamily="34" charset="-122"/>
                <a:cs typeface="Calibri" pitchFamily="34" charset="-120"/>
              </a:rPr>
              <a:t>Bron: AAO Guidelines 2024 / Nederlandse Oogheelkunde Richtlijnen · Wang et al. AJO 2026: overweeg screening &lt; 40 jaar bij hoge myopie</a:t>
            </a:r>
            <a:endParaRPr lang="en-US" sz="1000" dirty="0"/>
          </a:p>
        </p:txBody>
      </p:sp>
      <p:pic>
        <p:nvPicPr>
          <p:cNvPr id="29"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960120"/>
          </a:xfrm>
          <a:prstGeom prst="rect">
            <a:avLst/>
          </a:prstGeom>
          <a:solidFill>
            <a:srgbClr val="00AFDC"/>
          </a:solidFill>
          <a:ln w="12700">
            <a:solidFill>
              <a:srgbClr val="00AFDC"/>
            </a:solidFill>
            <a:prstDash val="solid"/>
          </a:ln>
        </p:spPr>
        <p:txBody>
          <a:bodyPr/>
          <a:lstStyle/>
          <a:p>
            <a:endParaRPr lang="nl-NL"/>
          </a:p>
        </p:txBody>
      </p:sp>
      <p:sp>
        <p:nvSpPr>
          <p:cNvPr id="3" name="Text 1"/>
          <p:cNvSpPr/>
          <p:nvPr/>
        </p:nvSpPr>
        <p:spPr>
          <a:xfrm>
            <a:off x="502920" y="274320"/>
            <a:ext cx="7132320" cy="685800"/>
          </a:xfrm>
          <a:prstGeom prst="rect">
            <a:avLst/>
          </a:prstGeom>
          <a:noFill/>
          <a:ln/>
        </p:spPr>
        <p:txBody>
          <a:bodyPr wrap="square" rtlCol="0" anchor="ctr"/>
          <a:lstStyle/>
          <a:p>
            <a:pPr marL="0" indent="0">
              <a:buNone/>
            </a:pPr>
            <a:r>
              <a:rPr lang="en-US" sz="2800" b="1" dirty="0">
                <a:solidFill>
                  <a:srgbClr val="FFFFFF"/>
                </a:solidFill>
                <a:latin typeface="Calibri" pitchFamily="34" charset="0"/>
                <a:ea typeface="Calibri" pitchFamily="34" charset="-122"/>
                <a:cs typeface="Calibri" pitchFamily="34" charset="-120"/>
              </a:rPr>
              <a:t>Wat is glaucoom?</a:t>
            </a:r>
            <a:endParaRPr lang="en-US" sz="2800" dirty="0"/>
          </a:p>
        </p:txBody>
      </p:sp>
      <p:grpSp>
        <p:nvGrpSpPr>
          <p:cNvPr id="47" name="Group 46">
            <a:extLst>
              <a:ext uri="{FF2B5EF4-FFF2-40B4-BE49-F238E27FC236}">
                <a16:creationId xmlns:a16="http://schemas.microsoft.com/office/drawing/2014/main" id="{C04D176B-0A60-E9D1-4C69-2D46BACC4A8E}"/>
              </a:ext>
            </a:extLst>
          </p:cNvPr>
          <p:cNvGrpSpPr/>
          <p:nvPr/>
        </p:nvGrpSpPr>
        <p:grpSpPr>
          <a:xfrm>
            <a:off x="201168" y="1280160"/>
            <a:ext cx="4279392" cy="1463040"/>
            <a:chOff x="320040" y="1280160"/>
            <a:chExt cx="4160520" cy="1463040"/>
          </a:xfrm>
        </p:grpSpPr>
        <p:sp>
          <p:nvSpPr>
            <p:cNvPr id="4" name="Shape 2"/>
            <p:cNvSpPr/>
            <p:nvPr/>
          </p:nvSpPr>
          <p:spPr>
            <a:xfrm>
              <a:off x="320040" y="1280160"/>
              <a:ext cx="4160520" cy="1463040"/>
            </a:xfrm>
            <a:prstGeom prst="rect">
              <a:avLst/>
            </a:prstGeom>
            <a:solidFill>
              <a:srgbClr val="E8F6FC"/>
            </a:solidFill>
            <a:ln w="10160">
              <a:solidFill>
                <a:srgbClr val="00AFDC"/>
              </a:solidFill>
              <a:prstDash val="solid"/>
            </a:ln>
          </p:spPr>
          <p:txBody>
            <a:bodyPr/>
            <a:lstStyle/>
            <a:p>
              <a:endParaRPr lang="nl-NL"/>
            </a:p>
          </p:txBody>
        </p:sp>
        <p:sp>
          <p:nvSpPr>
            <p:cNvPr id="5" name="Shape 3"/>
            <p:cNvSpPr/>
            <p:nvPr/>
          </p:nvSpPr>
          <p:spPr>
            <a:xfrm>
              <a:off x="320040" y="1280160"/>
              <a:ext cx="4160520" cy="310896"/>
            </a:xfrm>
            <a:prstGeom prst="rect">
              <a:avLst/>
            </a:prstGeom>
            <a:solidFill>
              <a:srgbClr val="00AFDC"/>
            </a:solidFill>
            <a:ln w="12700">
              <a:solidFill>
                <a:srgbClr val="00AFDC"/>
              </a:solidFill>
              <a:prstDash val="solid"/>
            </a:ln>
          </p:spPr>
          <p:txBody>
            <a:bodyPr/>
            <a:lstStyle/>
            <a:p>
              <a:endParaRPr lang="nl-NL"/>
            </a:p>
          </p:txBody>
        </p:sp>
        <p:sp>
          <p:nvSpPr>
            <p:cNvPr id="6" name="Shape 4"/>
            <p:cNvSpPr/>
            <p:nvPr/>
          </p:nvSpPr>
          <p:spPr>
            <a:xfrm>
              <a:off x="320040" y="1463040"/>
              <a:ext cx="4160520" cy="128016"/>
            </a:xfrm>
            <a:prstGeom prst="rect">
              <a:avLst/>
            </a:prstGeom>
            <a:solidFill>
              <a:srgbClr val="00AFDC"/>
            </a:solidFill>
            <a:ln w="12700">
              <a:solidFill>
                <a:srgbClr val="00AFDC"/>
              </a:solidFill>
              <a:prstDash val="solid"/>
            </a:ln>
          </p:spPr>
          <p:txBody>
            <a:bodyPr/>
            <a:lstStyle/>
            <a:p>
              <a:endParaRPr lang="nl-NL"/>
            </a:p>
          </p:txBody>
        </p:sp>
        <p:sp>
          <p:nvSpPr>
            <p:cNvPr id="7" name="Text 5"/>
            <p:cNvSpPr/>
            <p:nvPr/>
          </p:nvSpPr>
          <p:spPr>
            <a:xfrm>
              <a:off x="438912" y="1298448"/>
              <a:ext cx="3931920" cy="27432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Definitie</a:t>
              </a:r>
              <a:endParaRPr lang="en-US" sz="1300" dirty="0"/>
            </a:p>
          </p:txBody>
        </p:sp>
        <p:sp>
          <p:nvSpPr>
            <p:cNvPr id="8" name="Text 6"/>
            <p:cNvSpPr/>
            <p:nvPr/>
          </p:nvSpPr>
          <p:spPr>
            <a:xfrm>
              <a:off x="438912" y="1627632"/>
              <a:ext cx="3950208" cy="1051560"/>
            </a:xfrm>
            <a:prstGeom prst="rect">
              <a:avLst/>
            </a:prstGeom>
            <a:noFill/>
            <a:ln/>
          </p:spPr>
          <p:txBody>
            <a:bodyPr wrap="square" rtlCol="0" anchor="ctr"/>
            <a:lstStyle/>
            <a:p>
              <a:pPr marL="0" indent="0">
                <a:buNone/>
              </a:pPr>
              <a:r>
                <a:rPr lang="en-US" sz="1150" dirty="0">
                  <a:solidFill>
                    <a:srgbClr val="333333"/>
                  </a:solidFill>
                  <a:latin typeface="Calibri" pitchFamily="34" charset="0"/>
                  <a:ea typeface="Calibri" pitchFamily="34" charset="-122"/>
                  <a:cs typeface="Calibri" pitchFamily="34" charset="-120"/>
                </a:rPr>
                <a:t>Glaucoom is een oogziekte waarbij de oogzenuw langzaam en onomkeerbaar beschadigt. De oogzenuw verbindt het oog met de hersenen en is onmisbaar voor het zien. Als te veel zenuwvezels verloren gaan, ontstaan blinde vlekken in het gezichtsveld. In een laat stadium kan dit tot blindheid leiden.</a:t>
              </a:r>
              <a:endParaRPr lang="en-US" sz="1150" dirty="0"/>
            </a:p>
          </p:txBody>
        </p:sp>
      </p:grpSp>
      <p:sp>
        <p:nvSpPr>
          <p:cNvPr id="9" name="Shape 7"/>
          <p:cNvSpPr/>
          <p:nvPr/>
        </p:nvSpPr>
        <p:spPr>
          <a:xfrm>
            <a:off x="201168" y="2816352"/>
            <a:ext cx="4279392" cy="1444752"/>
          </a:xfrm>
          <a:prstGeom prst="rect">
            <a:avLst/>
          </a:prstGeom>
          <a:solidFill>
            <a:srgbClr val="E6E6E6"/>
          </a:solidFill>
          <a:ln w="6350">
            <a:solidFill>
              <a:srgbClr val="CCCCCC"/>
            </a:solidFill>
            <a:prstDash val="solid"/>
          </a:ln>
        </p:spPr>
        <p:txBody>
          <a:bodyPr/>
          <a:lstStyle/>
          <a:p>
            <a:endParaRPr lang="nl-NL"/>
          </a:p>
        </p:txBody>
      </p:sp>
      <p:sp>
        <p:nvSpPr>
          <p:cNvPr id="10" name="Shape 8"/>
          <p:cNvSpPr/>
          <p:nvPr/>
        </p:nvSpPr>
        <p:spPr>
          <a:xfrm>
            <a:off x="402336" y="2944368"/>
            <a:ext cx="164592" cy="164592"/>
          </a:xfrm>
          <a:prstGeom prst="ellipse">
            <a:avLst/>
          </a:prstGeom>
          <a:solidFill>
            <a:srgbClr val="006991"/>
          </a:solidFill>
          <a:ln w="12700">
            <a:solidFill>
              <a:srgbClr val="006991"/>
            </a:solidFill>
            <a:prstDash val="solid"/>
          </a:ln>
        </p:spPr>
        <p:txBody>
          <a:bodyPr/>
          <a:lstStyle/>
          <a:p>
            <a:endParaRPr lang="nl-NL"/>
          </a:p>
        </p:txBody>
      </p:sp>
      <p:sp>
        <p:nvSpPr>
          <p:cNvPr id="11" name="Text 9"/>
          <p:cNvSpPr/>
          <p:nvPr/>
        </p:nvSpPr>
        <p:spPr>
          <a:xfrm>
            <a:off x="640080" y="2871216"/>
            <a:ext cx="3749040" cy="310896"/>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Glaucoom is de tweede meest voorkomende oorzaak van blindheid wereldwijd</a:t>
            </a:r>
            <a:endParaRPr lang="en-US" sz="1050" dirty="0"/>
          </a:p>
        </p:txBody>
      </p:sp>
      <p:sp>
        <p:nvSpPr>
          <p:cNvPr id="12" name="Shape 10"/>
          <p:cNvSpPr/>
          <p:nvPr/>
        </p:nvSpPr>
        <p:spPr>
          <a:xfrm>
            <a:off x="402336" y="3273552"/>
            <a:ext cx="164592" cy="164592"/>
          </a:xfrm>
          <a:prstGeom prst="ellipse">
            <a:avLst/>
          </a:prstGeom>
          <a:solidFill>
            <a:srgbClr val="006991"/>
          </a:solidFill>
          <a:ln w="12700">
            <a:solidFill>
              <a:srgbClr val="006991"/>
            </a:solidFill>
            <a:prstDash val="solid"/>
          </a:ln>
        </p:spPr>
        <p:txBody>
          <a:bodyPr/>
          <a:lstStyle/>
          <a:p>
            <a:endParaRPr lang="nl-NL"/>
          </a:p>
        </p:txBody>
      </p:sp>
      <p:sp>
        <p:nvSpPr>
          <p:cNvPr id="13" name="Text 11"/>
          <p:cNvSpPr/>
          <p:nvPr/>
        </p:nvSpPr>
        <p:spPr>
          <a:xfrm>
            <a:off x="640080" y="3200400"/>
            <a:ext cx="3749040" cy="310896"/>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Openhoekglaucoom (POAG) is de meest voorkomende vorm: sluipend, pijnloos</a:t>
            </a:r>
            <a:endParaRPr lang="en-US" sz="1050" dirty="0"/>
          </a:p>
        </p:txBody>
      </p:sp>
      <p:sp>
        <p:nvSpPr>
          <p:cNvPr id="14" name="Shape 12"/>
          <p:cNvSpPr/>
          <p:nvPr/>
        </p:nvSpPr>
        <p:spPr>
          <a:xfrm>
            <a:off x="402336" y="3602736"/>
            <a:ext cx="164592" cy="164592"/>
          </a:xfrm>
          <a:prstGeom prst="ellipse">
            <a:avLst/>
          </a:prstGeom>
          <a:solidFill>
            <a:srgbClr val="006991"/>
          </a:solidFill>
          <a:ln w="12700">
            <a:solidFill>
              <a:srgbClr val="006991"/>
            </a:solidFill>
            <a:prstDash val="solid"/>
          </a:ln>
        </p:spPr>
        <p:txBody>
          <a:bodyPr/>
          <a:lstStyle/>
          <a:p>
            <a:endParaRPr lang="nl-NL"/>
          </a:p>
        </p:txBody>
      </p:sp>
      <p:sp>
        <p:nvSpPr>
          <p:cNvPr id="15" name="Text 13"/>
          <p:cNvSpPr/>
          <p:nvPr/>
        </p:nvSpPr>
        <p:spPr>
          <a:xfrm>
            <a:off x="640080" y="3529584"/>
            <a:ext cx="3749040" cy="310896"/>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Schade is onomkeerbaar — vroege opsporing is essentieel</a:t>
            </a:r>
            <a:endParaRPr lang="en-US" sz="1050" dirty="0"/>
          </a:p>
        </p:txBody>
      </p:sp>
      <p:sp>
        <p:nvSpPr>
          <p:cNvPr id="16" name="Shape 14"/>
          <p:cNvSpPr/>
          <p:nvPr/>
        </p:nvSpPr>
        <p:spPr>
          <a:xfrm>
            <a:off x="402336" y="3931920"/>
            <a:ext cx="164592" cy="164592"/>
          </a:xfrm>
          <a:prstGeom prst="ellipse">
            <a:avLst/>
          </a:prstGeom>
          <a:solidFill>
            <a:srgbClr val="006991"/>
          </a:solidFill>
          <a:ln w="12700">
            <a:solidFill>
              <a:srgbClr val="006991"/>
            </a:solidFill>
            <a:prstDash val="solid"/>
          </a:ln>
        </p:spPr>
        <p:txBody>
          <a:bodyPr/>
          <a:lstStyle/>
          <a:p>
            <a:endParaRPr lang="nl-NL"/>
          </a:p>
        </p:txBody>
      </p:sp>
      <p:sp>
        <p:nvSpPr>
          <p:cNvPr id="17" name="Text 15"/>
          <p:cNvSpPr/>
          <p:nvPr/>
        </p:nvSpPr>
        <p:spPr>
          <a:xfrm>
            <a:off x="640080" y="3858768"/>
            <a:ext cx="3749040" cy="310896"/>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In Nederland leven naar schatting 250.000–300.000 mensen met glaucoom</a:t>
            </a:r>
            <a:endParaRPr lang="en-US" sz="1050" dirty="0"/>
          </a:p>
        </p:txBody>
      </p:sp>
      <p:sp>
        <p:nvSpPr>
          <p:cNvPr id="18" name="Shape 16"/>
          <p:cNvSpPr/>
          <p:nvPr/>
        </p:nvSpPr>
        <p:spPr>
          <a:xfrm>
            <a:off x="4663440" y="1280160"/>
            <a:ext cx="4160520" cy="2980944"/>
          </a:xfrm>
          <a:prstGeom prst="rect">
            <a:avLst/>
          </a:prstGeom>
          <a:solidFill>
            <a:srgbClr val="F5F9FC"/>
          </a:solidFill>
          <a:ln w="10160">
            <a:solidFill>
              <a:srgbClr val="006991"/>
            </a:solidFill>
            <a:prstDash val="solid"/>
          </a:ln>
        </p:spPr>
        <p:txBody>
          <a:bodyPr/>
          <a:lstStyle/>
          <a:p>
            <a:endParaRPr lang="nl-NL"/>
          </a:p>
        </p:txBody>
      </p:sp>
      <p:sp>
        <p:nvSpPr>
          <p:cNvPr id="19" name="Shape 17"/>
          <p:cNvSpPr/>
          <p:nvPr/>
        </p:nvSpPr>
        <p:spPr>
          <a:xfrm>
            <a:off x="4663440" y="1280160"/>
            <a:ext cx="4160520" cy="310896"/>
          </a:xfrm>
          <a:prstGeom prst="rect">
            <a:avLst/>
          </a:prstGeom>
          <a:solidFill>
            <a:srgbClr val="006991"/>
          </a:solidFill>
          <a:ln w="12700">
            <a:solidFill>
              <a:srgbClr val="006991"/>
            </a:solidFill>
            <a:prstDash val="solid"/>
          </a:ln>
        </p:spPr>
        <p:txBody>
          <a:bodyPr/>
          <a:lstStyle/>
          <a:p>
            <a:endParaRPr lang="nl-NL"/>
          </a:p>
        </p:txBody>
      </p:sp>
      <p:sp>
        <p:nvSpPr>
          <p:cNvPr id="20" name="Shape 18"/>
          <p:cNvSpPr/>
          <p:nvPr/>
        </p:nvSpPr>
        <p:spPr>
          <a:xfrm>
            <a:off x="4663440" y="1463040"/>
            <a:ext cx="4160520" cy="128016"/>
          </a:xfrm>
          <a:prstGeom prst="rect">
            <a:avLst/>
          </a:prstGeom>
          <a:solidFill>
            <a:srgbClr val="006991"/>
          </a:solidFill>
          <a:ln w="12700">
            <a:solidFill>
              <a:srgbClr val="006991"/>
            </a:solidFill>
            <a:prstDash val="solid"/>
          </a:ln>
        </p:spPr>
        <p:txBody>
          <a:bodyPr/>
          <a:lstStyle/>
          <a:p>
            <a:endParaRPr lang="nl-NL"/>
          </a:p>
        </p:txBody>
      </p:sp>
      <p:sp>
        <p:nvSpPr>
          <p:cNvPr id="21" name="Text 19"/>
          <p:cNvSpPr/>
          <p:nvPr/>
        </p:nvSpPr>
        <p:spPr>
          <a:xfrm>
            <a:off x="4773168" y="1298448"/>
            <a:ext cx="3931920" cy="274320"/>
          </a:xfrm>
          <a:prstGeom prst="rect">
            <a:avLst/>
          </a:prstGeom>
          <a:noFill/>
          <a:ln/>
        </p:spPr>
        <p:txBody>
          <a:bodyPr wrap="square" rtlCol="0" anchor="ctr"/>
          <a:lstStyle/>
          <a:p>
            <a:pPr marL="0" indent="0">
              <a:buNone/>
            </a:pPr>
            <a:r>
              <a:rPr lang="en-US" sz="1300" b="1" dirty="0">
                <a:solidFill>
                  <a:srgbClr val="FFFFFF"/>
                </a:solidFill>
                <a:latin typeface="Calibri" pitchFamily="34" charset="0"/>
                <a:ea typeface="Calibri" pitchFamily="34" charset="-122"/>
                <a:cs typeface="Calibri" pitchFamily="34" charset="-120"/>
              </a:rPr>
              <a:t>Belangrijkste risicofactoren</a:t>
            </a:r>
            <a:endParaRPr lang="en-US" sz="1300" dirty="0"/>
          </a:p>
        </p:txBody>
      </p:sp>
      <p:grpSp>
        <p:nvGrpSpPr>
          <p:cNvPr id="48" name="Group 47">
            <a:extLst>
              <a:ext uri="{FF2B5EF4-FFF2-40B4-BE49-F238E27FC236}">
                <a16:creationId xmlns:a16="http://schemas.microsoft.com/office/drawing/2014/main" id="{CEA594BF-9CB8-3388-8F17-25E66C992AC5}"/>
              </a:ext>
            </a:extLst>
          </p:cNvPr>
          <p:cNvGrpSpPr/>
          <p:nvPr/>
        </p:nvGrpSpPr>
        <p:grpSpPr>
          <a:xfrm>
            <a:off x="4736592" y="1592375"/>
            <a:ext cx="4005072" cy="467582"/>
            <a:chOff x="4736592" y="1648370"/>
            <a:chExt cx="4005072" cy="436462"/>
          </a:xfrm>
        </p:grpSpPr>
        <p:sp>
          <p:nvSpPr>
            <p:cNvPr id="22" name="Shape 20"/>
            <p:cNvSpPr/>
            <p:nvPr/>
          </p:nvSpPr>
          <p:spPr>
            <a:xfrm>
              <a:off x="4736592" y="1664208"/>
              <a:ext cx="4005072" cy="420624"/>
            </a:xfrm>
            <a:prstGeom prst="rect">
              <a:avLst/>
            </a:prstGeom>
            <a:solidFill>
              <a:srgbClr val="FFFFFF"/>
            </a:solidFill>
            <a:ln w="5080">
              <a:solidFill>
                <a:srgbClr val="E6E6E6"/>
              </a:solidFill>
              <a:prstDash val="solid"/>
            </a:ln>
          </p:spPr>
          <p:txBody>
            <a:bodyPr/>
            <a:lstStyle/>
            <a:p>
              <a:endParaRPr lang="nl-NL"/>
            </a:p>
          </p:txBody>
        </p:sp>
        <p:sp>
          <p:nvSpPr>
            <p:cNvPr id="23" name="Shape 21"/>
            <p:cNvSpPr/>
            <p:nvPr/>
          </p:nvSpPr>
          <p:spPr>
            <a:xfrm>
              <a:off x="4791456" y="1783080"/>
              <a:ext cx="182880" cy="182880"/>
            </a:xfrm>
            <a:prstGeom prst="ellipse">
              <a:avLst/>
            </a:prstGeom>
            <a:solidFill>
              <a:srgbClr val="006991"/>
            </a:solidFill>
            <a:ln w="12700">
              <a:solidFill>
                <a:srgbClr val="006991"/>
              </a:solidFill>
              <a:prstDash val="solid"/>
            </a:ln>
          </p:spPr>
          <p:txBody>
            <a:bodyPr/>
            <a:lstStyle/>
            <a:p>
              <a:endParaRPr lang="nl-NL"/>
            </a:p>
          </p:txBody>
        </p:sp>
        <p:sp>
          <p:nvSpPr>
            <p:cNvPr id="24" name="Text 22"/>
            <p:cNvSpPr/>
            <p:nvPr/>
          </p:nvSpPr>
          <p:spPr>
            <a:xfrm>
              <a:off x="5067797" y="1648370"/>
              <a:ext cx="3621024" cy="219456"/>
            </a:xfrm>
            <a:prstGeom prst="rect">
              <a:avLst/>
            </a:prstGeom>
            <a:noFill/>
            <a:ln/>
          </p:spPr>
          <p:txBody>
            <a:bodyPr wrap="square" rtlCol="0" anchor="ctr"/>
            <a:lstStyle/>
            <a:p>
              <a:pPr marL="0" indent="0">
                <a:buNone/>
              </a:pPr>
              <a:r>
                <a:rPr lang="en-US" sz="1050" dirty="0" err="1">
                  <a:solidFill>
                    <a:srgbClr val="006991"/>
                  </a:solidFill>
                  <a:latin typeface="Calibri" pitchFamily="34" charset="0"/>
                  <a:ea typeface="Calibri" pitchFamily="34" charset="-122"/>
                  <a:cs typeface="Calibri" pitchFamily="34" charset="-120"/>
                </a:rPr>
                <a:t>Verhoogde</a:t>
              </a:r>
              <a:r>
                <a:rPr lang="en-US" sz="1050" dirty="0">
                  <a:solidFill>
                    <a:srgbClr val="006991"/>
                  </a:solidFill>
                  <a:latin typeface="Calibri" pitchFamily="34" charset="0"/>
                  <a:ea typeface="Calibri" pitchFamily="34" charset="-122"/>
                  <a:cs typeface="Calibri" pitchFamily="34" charset="-120"/>
                </a:rPr>
                <a:t> </a:t>
              </a:r>
              <a:r>
                <a:rPr lang="en-US" sz="1050" dirty="0" err="1">
                  <a:solidFill>
                    <a:srgbClr val="006991"/>
                  </a:solidFill>
                  <a:latin typeface="Calibri" pitchFamily="34" charset="0"/>
                  <a:ea typeface="Calibri" pitchFamily="34" charset="-122"/>
                  <a:cs typeface="Calibri" pitchFamily="34" charset="-120"/>
                </a:rPr>
                <a:t>oogdruk</a:t>
              </a:r>
              <a:endParaRPr lang="en-US" sz="1050" dirty="0"/>
            </a:p>
          </p:txBody>
        </p:sp>
        <p:sp>
          <p:nvSpPr>
            <p:cNvPr id="25" name="Text 23"/>
            <p:cNvSpPr/>
            <p:nvPr/>
          </p:nvSpPr>
          <p:spPr>
            <a:xfrm>
              <a:off x="5067797" y="1856354"/>
              <a:ext cx="3621024" cy="182880"/>
            </a:xfrm>
            <a:prstGeom prst="rect">
              <a:avLst/>
            </a:prstGeom>
            <a:noFill/>
            <a:ln/>
          </p:spPr>
          <p:txBody>
            <a:bodyPr wrap="square" rtlCol="0" anchor="ctr"/>
            <a:lstStyle/>
            <a:p>
              <a:pPr marL="0" indent="0">
                <a:buNone/>
              </a:pPr>
              <a:r>
                <a:rPr lang="en-US" sz="950" dirty="0">
                  <a:solidFill>
                    <a:srgbClr val="666666"/>
                  </a:solidFill>
                  <a:latin typeface="Calibri" pitchFamily="34" charset="0"/>
                  <a:ea typeface="Calibri" pitchFamily="34" charset="-122"/>
                  <a:cs typeface="Calibri" pitchFamily="34" charset="-120"/>
                </a:rPr>
                <a:t>De bekendste en enig beïnvloedbare factor. Maar: glaucoom kan ook optreden bij normale druk.</a:t>
              </a:r>
              <a:endParaRPr lang="en-US" sz="950" dirty="0"/>
            </a:p>
          </p:txBody>
        </p:sp>
      </p:grpSp>
      <p:grpSp>
        <p:nvGrpSpPr>
          <p:cNvPr id="49" name="Group 48">
            <a:extLst>
              <a:ext uri="{FF2B5EF4-FFF2-40B4-BE49-F238E27FC236}">
                <a16:creationId xmlns:a16="http://schemas.microsoft.com/office/drawing/2014/main" id="{7553CD4E-90F9-2CE8-B47F-9415732838EF}"/>
              </a:ext>
            </a:extLst>
          </p:cNvPr>
          <p:cNvGrpSpPr/>
          <p:nvPr/>
        </p:nvGrpSpPr>
        <p:grpSpPr>
          <a:xfrm>
            <a:off x="4736592" y="2121408"/>
            <a:ext cx="4005072" cy="438912"/>
            <a:chOff x="4736592" y="2121408"/>
            <a:chExt cx="4005072" cy="438912"/>
          </a:xfrm>
        </p:grpSpPr>
        <p:sp>
          <p:nvSpPr>
            <p:cNvPr id="26" name="Shape 24"/>
            <p:cNvSpPr/>
            <p:nvPr/>
          </p:nvSpPr>
          <p:spPr>
            <a:xfrm>
              <a:off x="4736592" y="2139696"/>
              <a:ext cx="4005072" cy="420624"/>
            </a:xfrm>
            <a:prstGeom prst="rect">
              <a:avLst/>
            </a:prstGeom>
            <a:solidFill>
              <a:srgbClr val="FFFFFF"/>
            </a:solidFill>
            <a:ln w="5080">
              <a:solidFill>
                <a:srgbClr val="E6E6E6"/>
              </a:solidFill>
              <a:prstDash val="solid"/>
            </a:ln>
          </p:spPr>
          <p:txBody>
            <a:bodyPr/>
            <a:lstStyle/>
            <a:p>
              <a:endParaRPr lang="nl-NL"/>
            </a:p>
          </p:txBody>
        </p:sp>
        <p:sp>
          <p:nvSpPr>
            <p:cNvPr id="27" name="Shape 25"/>
            <p:cNvSpPr/>
            <p:nvPr/>
          </p:nvSpPr>
          <p:spPr>
            <a:xfrm>
              <a:off x="4791456" y="2258568"/>
              <a:ext cx="182880" cy="182880"/>
            </a:xfrm>
            <a:prstGeom prst="ellipse">
              <a:avLst/>
            </a:prstGeom>
            <a:solidFill>
              <a:srgbClr val="006991"/>
            </a:solidFill>
            <a:ln w="12700">
              <a:solidFill>
                <a:srgbClr val="006991"/>
              </a:solidFill>
              <a:prstDash val="solid"/>
            </a:ln>
          </p:spPr>
          <p:txBody>
            <a:bodyPr/>
            <a:lstStyle/>
            <a:p>
              <a:endParaRPr lang="nl-NL"/>
            </a:p>
          </p:txBody>
        </p:sp>
        <p:sp>
          <p:nvSpPr>
            <p:cNvPr id="28" name="Text 26"/>
            <p:cNvSpPr/>
            <p:nvPr/>
          </p:nvSpPr>
          <p:spPr>
            <a:xfrm>
              <a:off x="5067797" y="2121408"/>
              <a:ext cx="3621024" cy="219456"/>
            </a:xfrm>
            <a:prstGeom prst="rect">
              <a:avLst/>
            </a:prstGeom>
            <a:noFill/>
            <a:ln/>
          </p:spPr>
          <p:txBody>
            <a:bodyPr wrap="square" rtlCol="0" anchor="ctr"/>
            <a:lstStyle/>
            <a:p>
              <a:pPr marL="0" indent="0">
                <a:buNone/>
              </a:pPr>
              <a:r>
                <a:rPr lang="en-US" sz="1050" dirty="0">
                  <a:solidFill>
                    <a:srgbClr val="006991"/>
                  </a:solidFill>
                  <a:latin typeface="Calibri" pitchFamily="34" charset="0"/>
                  <a:ea typeface="Calibri" pitchFamily="34" charset="-122"/>
                  <a:cs typeface="Calibri" pitchFamily="34" charset="-120"/>
                </a:rPr>
                <a:t>Leeftijd (&gt; 60 jaar)</a:t>
              </a:r>
              <a:endParaRPr lang="en-US" sz="1050" dirty="0"/>
            </a:p>
          </p:txBody>
        </p:sp>
        <p:sp>
          <p:nvSpPr>
            <p:cNvPr id="29" name="Text 27"/>
            <p:cNvSpPr/>
            <p:nvPr/>
          </p:nvSpPr>
          <p:spPr>
            <a:xfrm>
              <a:off x="5067797" y="2341484"/>
              <a:ext cx="3621024" cy="182880"/>
            </a:xfrm>
            <a:prstGeom prst="rect">
              <a:avLst/>
            </a:prstGeom>
            <a:noFill/>
            <a:ln/>
          </p:spPr>
          <p:txBody>
            <a:bodyPr wrap="square" rtlCol="0" anchor="ctr"/>
            <a:lstStyle/>
            <a:p>
              <a:pPr marL="0" indent="0">
                <a:buNone/>
              </a:pPr>
              <a:r>
                <a:rPr lang="en-US" sz="950" dirty="0">
                  <a:solidFill>
                    <a:srgbClr val="666666"/>
                  </a:solidFill>
                  <a:latin typeface="Calibri" pitchFamily="34" charset="0"/>
                  <a:ea typeface="Calibri" pitchFamily="34" charset="-122"/>
                  <a:cs typeface="Calibri" pitchFamily="34" charset="-120"/>
                </a:rPr>
                <a:t>De kans op glaucoom neemt toe met de leeftijd. Na 75 jaar heeft 1 op de 10 mensen glaucoom.</a:t>
              </a:r>
              <a:endParaRPr lang="en-US" sz="950" dirty="0"/>
            </a:p>
          </p:txBody>
        </p:sp>
      </p:grpSp>
      <p:grpSp>
        <p:nvGrpSpPr>
          <p:cNvPr id="50" name="Group 49">
            <a:extLst>
              <a:ext uri="{FF2B5EF4-FFF2-40B4-BE49-F238E27FC236}">
                <a16:creationId xmlns:a16="http://schemas.microsoft.com/office/drawing/2014/main" id="{5BA33887-DCD8-6A66-A1A6-B97AB7281426}"/>
              </a:ext>
            </a:extLst>
          </p:cNvPr>
          <p:cNvGrpSpPr/>
          <p:nvPr/>
        </p:nvGrpSpPr>
        <p:grpSpPr>
          <a:xfrm>
            <a:off x="4736592" y="2596896"/>
            <a:ext cx="4005072" cy="438912"/>
            <a:chOff x="4736592" y="2596896"/>
            <a:chExt cx="4005072" cy="438912"/>
          </a:xfrm>
        </p:grpSpPr>
        <p:sp>
          <p:nvSpPr>
            <p:cNvPr id="30" name="Shape 28"/>
            <p:cNvSpPr/>
            <p:nvPr/>
          </p:nvSpPr>
          <p:spPr>
            <a:xfrm>
              <a:off x="4736592" y="2615184"/>
              <a:ext cx="4005072" cy="420624"/>
            </a:xfrm>
            <a:prstGeom prst="rect">
              <a:avLst/>
            </a:prstGeom>
            <a:solidFill>
              <a:srgbClr val="E8F6FC"/>
            </a:solidFill>
            <a:ln w="12700">
              <a:solidFill>
                <a:srgbClr val="00AFDC"/>
              </a:solidFill>
              <a:prstDash val="solid"/>
            </a:ln>
          </p:spPr>
          <p:txBody>
            <a:bodyPr/>
            <a:lstStyle/>
            <a:p>
              <a:endParaRPr lang="nl-NL"/>
            </a:p>
          </p:txBody>
        </p:sp>
        <p:sp>
          <p:nvSpPr>
            <p:cNvPr id="31" name="Shape 29"/>
            <p:cNvSpPr/>
            <p:nvPr/>
          </p:nvSpPr>
          <p:spPr>
            <a:xfrm>
              <a:off x="4791456" y="2734056"/>
              <a:ext cx="182880" cy="182880"/>
            </a:xfrm>
            <a:prstGeom prst="ellipse">
              <a:avLst/>
            </a:prstGeom>
            <a:solidFill>
              <a:srgbClr val="00AFDC"/>
            </a:solidFill>
            <a:ln w="12700">
              <a:solidFill>
                <a:srgbClr val="00AFDC"/>
              </a:solidFill>
              <a:prstDash val="solid"/>
            </a:ln>
          </p:spPr>
          <p:txBody>
            <a:bodyPr/>
            <a:lstStyle/>
            <a:p>
              <a:endParaRPr lang="nl-NL"/>
            </a:p>
          </p:txBody>
        </p:sp>
        <p:sp>
          <p:nvSpPr>
            <p:cNvPr id="32" name="Text 30"/>
            <p:cNvSpPr/>
            <p:nvPr/>
          </p:nvSpPr>
          <p:spPr>
            <a:xfrm>
              <a:off x="5047488" y="2596896"/>
              <a:ext cx="3621024" cy="219456"/>
            </a:xfrm>
            <a:prstGeom prst="rect">
              <a:avLst/>
            </a:prstGeom>
            <a:noFill/>
            <a:ln/>
          </p:spPr>
          <p:txBody>
            <a:bodyPr wrap="square" rtlCol="0" anchor="ctr"/>
            <a:lstStyle/>
            <a:p>
              <a:pPr marL="0" indent="0">
                <a:buNone/>
              </a:pPr>
              <a:r>
                <a:rPr lang="en-US" sz="1050" b="1" dirty="0">
                  <a:solidFill>
                    <a:srgbClr val="006991"/>
                  </a:solidFill>
                  <a:latin typeface="Calibri" pitchFamily="34" charset="0"/>
                  <a:ea typeface="Calibri" pitchFamily="34" charset="-122"/>
                  <a:cs typeface="Calibri" pitchFamily="34" charset="-120"/>
                </a:rPr>
                <a:t>Bijziendheid (myopie)</a:t>
              </a:r>
              <a:endParaRPr lang="en-US" sz="1050" dirty="0"/>
            </a:p>
          </p:txBody>
        </p:sp>
        <p:sp>
          <p:nvSpPr>
            <p:cNvPr id="33" name="Text 31"/>
            <p:cNvSpPr/>
            <p:nvPr/>
          </p:nvSpPr>
          <p:spPr>
            <a:xfrm>
              <a:off x="5047488" y="2820924"/>
              <a:ext cx="3621024" cy="182880"/>
            </a:xfrm>
            <a:prstGeom prst="rect">
              <a:avLst/>
            </a:prstGeom>
            <a:noFill/>
            <a:ln/>
          </p:spPr>
          <p:txBody>
            <a:bodyPr wrap="square" rtlCol="0" anchor="ctr"/>
            <a:lstStyle/>
            <a:p>
              <a:pPr marL="0" indent="0">
                <a:buNone/>
              </a:pPr>
              <a:r>
                <a:rPr lang="en-US" sz="950" dirty="0">
                  <a:solidFill>
                    <a:srgbClr val="666666"/>
                  </a:solidFill>
                  <a:latin typeface="Calibri" pitchFamily="34" charset="0"/>
                  <a:ea typeface="Calibri" pitchFamily="34" charset="-122"/>
                  <a:cs typeface="Calibri" pitchFamily="34" charset="-120"/>
                </a:rPr>
                <a:t>Een van de belangrijkste risicofactoren — het centrale thema van deze presentatie.</a:t>
              </a:r>
              <a:endParaRPr lang="en-US" sz="950" dirty="0"/>
            </a:p>
          </p:txBody>
        </p:sp>
      </p:grpSp>
      <p:grpSp>
        <p:nvGrpSpPr>
          <p:cNvPr id="51" name="Group 50">
            <a:extLst>
              <a:ext uri="{FF2B5EF4-FFF2-40B4-BE49-F238E27FC236}">
                <a16:creationId xmlns:a16="http://schemas.microsoft.com/office/drawing/2014/main" id="{CC4F9A70-F0D4-7EA2-D2AE-E1EA53D5FF77}"/>
              </a:ext>
            </a:extLst>
          </p:cNvPr>
          <p:cNvGrpSpPr/>
          <p:nvPr/>
        </p:nvGrpSpPr>
        <p:grpSpPr>
          <a:xfrm>
            <a:off x="4736592" y="3063395"/>
            <a:ext cx="4005072" cy="447901"/>
            <a:chOff x="4736592" y="3063395"/>
            <a:chExt cx="4005072" cy="447901"/>
          </a:xfrm>
        </p:grpSpPr>
        <p:sp>
          <p:nvSpPr>
            <p:cNvPr id="34" name="Shape 32"/>
            <p:cNvSpPr/>
            <p:nvPr/>
          </p:nvSpPr>
          <p:spPr>
            <a:xfrm>
              <a:off x="4736592" y="3090672"/>
              <a:ext cx="4005072" cy="420624"/>
            </a:xfrm>
            <a:prstGeom prst="rect">
              <a:avLst/>
            </a:prstGeom>
            <a:solidFill>
              <a:srgbClr val="FFFFFF"/>
            </a:solidFill>
            <a:ln w="5080">
              <a:solidFill>
                <a:srgbClr val="E6E6E6"/>
              </a:solidFill>
              <a:prstDash val="solid"/>
            </a:ln>
          </p:spPr>
          <p:txBody>
            <a:bodyPr/>
            <a:lstStyle/>
            <a:p>
              <a:endParaRPr lang="nl-NL"/>
            </a:p>
          </p:txBody>
        </p:sp>
        <p:sp>
          <p:nvSpPr>
            <p:cNvPr id="35" name="Shape 33"/>
            <p:cNvSpPr/>
            <p:nvPr/>
          </p:nvSpPr>
          <p:spPr>
            <a:xfrm>
              <a:off x="4791456" y="3209544"/>
              <a:ext cx="182880" cy="182880"/>
            </a:xfrm>
            <a:prstGeom prst="ellipse">
              <a:avLst/>
            </a:prstGeom>
            <a:solidFill>
              <a:srgbClr val="006991"/>
            </a:solidFill>
            <a:ln w="12700">
              <a:solidFill>
                <a:srgbClr val="006991"/>
              </a:solidFill>
              <a:prstDash val="solid"/>
            </a:ln>
          </p:spPr>
          <p:txBody>
            <a:bodyPr/>
            <a:lstStyle/>
            <a:p>
              <a:endParaRPr lang="nl-NL"/>
            </a:p>
          </p:txBody>
        </p:sp>
        <p:sp>
          <p:nvSpPr>
            <p:cNvPr id="36" name="Text 34"/>
            <p:cNvSpPr/>
            <p:nvPr/>
          </p:nvSpPr>
          <p:spPr>
            <a:xfrm>
              <a:off x="5047488" y="3063395"/>
              <a:ext cx="3621024" cy="219456"/>
            </a:xfrm>
            <a:prstGeom prst="rect">
              <a:avLst/>
            </a:prstGeom>
            <a:noFill/>
            <a:ln/>
          </p:spPr>
          <p:txBody>
            <a:bodyPr wrap="square" rtlCol="0" anchor="ctr"/>
            <a:lstStyle/>
            <a:p>
              <a:pPr marL="0" indent="0">
                <a:buNone/>
              </a:pPr>
              <a:r>
                <a:rPr lang="en-US" sz="1050" dirty="0">
                  <a:solidFill>
                    <a:srgbClr val="006991"/>
                  </a:solidFill>
                  <a:latin typeface="Calibri" pitchFamily="34" charset="0"/>
                  <a:ea typeface="Calibri" pitchFamily="34" charset="-122"/>
                  <a:cs typeface="Calibri" pitchFamily="34" charset="-120"/>
                </a:rPr>
                <a:t>Erfelijkheid</a:t>
              </a:r>
              <a:endParaRPr lang="en-US" sz="1050" dirty="0"/>
            </a:p>
          </p:txBody>
        </p:sp>
        <p:sp>
          <p:nvSpPr>
            <p:cNvPr id="37" name="Text 35"/>
            <p:cNvSpPr/>
            <p:nvPr/>
          </p:nvSpPr>
          <p:spPr>
            <a:xfrm>
              <a:off x="5047488" y="3282851"/>
              <a:ext cx="3621024" cy="182880"/>
            </a:xfrm>
            <a:prstGeom prst="rect">
              <a:avLst/>
            </a:prstGeom>
            <a:noFill/>
            <a:ln/>
          </p:spPr>
          <p:txBody>
            <a:bodyPr wrap="square" rtlCol="0" anchor="ctr"/>
            <a:lstStyle/>
            <a:p>
              <a:pPr marL="0" indent="0">
                <a:buNone/>
              </a:pPr>
              <a:r>
                <a:rPr lang="en-US" sz="950" dirty="0">
                  <a:solidFill>
                    <a:srgbClr val="666666"/>
                  </a:solidFill>
                  <a:latin typeface="Calibri" pitchFamily="34" charset="0"/>
                  <a:ea typeface="Calibri" pitchFamily="34" charset="-122"/>
                  <a:cs typeface="Calibri" pitchFamily="34" charset="-120"/>
                </a:rPr>
                <a:t>Eerstegraads familielid met glaucoom: risico 6–9× hoger. Mensen van </a:t>
              </a:r>
              <a:r>
                <a:rPr lang="en-US" sz="950" dirty="0" err="1">
                  <a:solidFill>
                    <a:srgbClr val="666666"/>
                  </a:solidFill>
                  <a:latin typeface="Calibri" pitchFamily="34" charset="0"/>
                  <a:ea typeface="Calibri" pitchFamily="34" charset="-122"/>
                  <a:cs typeface="Calibri" pitchFamily="34" charset="-120"/>
                </a:rPr>
                <a:t>Afrikaanse</a:t>
              </a:r>
              <a:r>
                <a:rPr lang="en-US" sz="950" dirty="0">
                  <a:solidFill>
                    <a:srgbClr val="666666"/>
                  </a:solidFill>
                  <a:latin typeface="Calibri" pitchFamily="34" charset="0"/>
                  <a:ea typeface="Calibri" pitchFamily="34" charset="-122"/>
                  <a:cs typeface="Calibri" pitchFamily="34" charset="-120"/>
                </a:rPr>
                <a:t> of </a:t>
              </a:r>
              <a:r>
                <a:rPr lang="en-US" sz="950" dirty="0" err="1">
                  <a:solidFill>
                    <a:srgbClr val="666666"/>
                  </a:solidFill>
                  <a:latin typeface="Calibri" pitchFamily="34" charset="0"/>
                  <a:ea typeface="Calibri" pitchFamily="34" charset="-122"/>
                  <a:cs typeface="Calibri" pitchFamily="34" charset="-120"/>
                </a:rPr>
                <a:t>Aziatische</a:t>
              </a:r>
              <a:r>
                <a:rPr lang="en-US" sz="950" dirty="0">
                  <a:solidFill>
                    <a:srgbClr val="666666"/>
                  </a:solidFill>
                  <a:latin typeface="Calibri" pitchFamily="34" charset="0"/>
                  <a:ea typeface="Calibri" pitchFamily="34" charset="-122"/>
                  <a:cs typeface="Calibri" pitchFamily="34" charset="-120"/>
                </a:rPr>
                <a:t> </a:t>
              </a:r>
              <a:r>
                <a:rPr lang="en-US" sz="950" dirty="0" err="1">
                  <a:solidFill>
                    <a:srgbClr val="666666"/>
                  </a:solidFill>
                  <a:latin typeface="Calibri" pitchFamily="34" charset="0"/>
                  <a:ea typeface="Calibri" pitchFamily="34" charset="-122"/>
                  <a:cs typeface="Calibri" pitchFamily="34" charset="-120"/>
                </a:rPr>
                <a:t>afkomst</a:t>
              </a:r>
              <a:r>
                <a:rPr lang="en-US" sz="950" dirty="0">
                  <a:solidFill>
                    <a:srgbClr val="666666"/>
                  </a:solidFill>
                  <a:latin typeface="Calibri" pitchFamily="34" charset="0"/>
                  <a:ea typeface="Calibri" pitchFamily="34" charset="-122"/>
                  <a:cs typeface="Calibri" pitchFamily="34" charset="-120"/>
                </a:rPr>
                <a:t> hebben ook een verhoogd risico.</a:t>
              </a:r>
              <a:endParaRPr lang="en-US" sz="950" dirty="0"/>
            </a:p>
          </p:txBody>
        </p:sp>
      </p:grpSp>
      <p:grpSp>
        <p:nvGrpSpPr>
          <p:cNvPr id="52" name="Group 51">
            <a:extLst>
              <a:ext uri="{FF2B5EF4-FFF2-40B4-BE49-F238E27FC236}">
                <a16:creationId xmlns:a16="http://schemas.microsoft.com/office/drawing/2014/main" id="{49434A89-28E3-65DE-1C6A-852249912B4D}"/>
              </a:ext>
            </a:extLst>
          </p:cNvPr>
          <p:cNvGrpSpPr/>
          <p:nvPr/>
        </p:nvGrpSpPr>
        <p:grpSpPr>
          <a:xfrm>
            <a:off x="4736592" y="3557016"/>
            <a:ext cx="4005072" cy="429768"/>
            <a:chOff x="4736592" y="3557016"/>
            <a:chExt cx="4005072" cy="429768"/>
          </a:xfrm>
        </p:grpSpPr>
        <p:sp>
          <p:nvSpPr>
            <p:cNvPr id="38" name="Shape 36"/>
            <p:cNvSpPr/>
            <p:nvPr/>
          </p:nvSpPr>
          <p:spPr>
            <a:xfrm>
              <a:off x="4736592" y="3566160"/>
              <a:ext cx="4005072" cy="420624"/>
            </a:xfrm>
            <a:prstGeom prst="rect">
              <a:avLst/>
            </a:prstGeom>
            <a:solidFill>
              <a:srgbClr val="FFFFFF"/>
            </a:solidFill>
            <a:ln w="5080">
              <a:solidFill>
                <a:srgbClr val="E6E6E6"/>
              </a:solidFill>
              <a:prstDash val="solid"/>
            </a:ln>
          </p:spPr>
          <p:txBody>
            <a:bodyPr/>
            <a:lstStyle/>
            <a:p>
              <a:endParaRPr lang="nl-NL"/>
            </a:p>
          </p:txBody>
        </p:sp>
        <p:sp>
          <p:nvSpPr>
            <p:cNvPr id="39" name="Shape 37"/>
            <p:cNvSpPr/>
            <p:nvPr/>
          </p:nvSpPr>
          <p:spPr>
            <a:xfrm>
              <a:off x="4791456" y="3685032"/>
              <a:ext cx="182880" cy="182880"/>
            </a:xfrm>
            <a:prstGeom prst="ellipse">
              <a:avLst/>
            </a:prstGeom>
            <a:solidFill>
              <a:srgbClr val="006991"/>
            </a:solidFill>
            <a:ln w="12700">
              <a:solidFill>
                <a:srgbClr val="006991"/>
              </a:solidFill>
              <a:prstDash val="solid"/>
            </a:ln>
          </p:spPr>
          <p:txBody>
            <a:bodyPr/>
            <a:lstStyle/>
            <a:p>
              <a:endParaRPr lang="nl-NL"/>
            </a:p>
          </p:txBody>
        </p:sp>
        <p:sp>
          <p:nvSpPr>
            <p:cNvPr id="40" name="Text 38"/>
            <p:cNvSpPr/>
            <p:nvPr/>
          </p:nvSpPr>
          <p:spPr>
            <a:xfrm>
              <a:off x="5047488" y="3557016"/>
              <a:ext cx="3621024" cy="219456"/>
            </a:xfrm>
            <a:prstGeom prst="rect">
              <a:avLst/>
            </a:prstGeom>
            <a:noFill/>
            <a:ln/>
          </p:spPr>
          <p:txBody>
            <a:bodyPr wrap="square" rtlCol="0" anchor="ctr"/>
            <a:lstStyle/>
            <a:p>
              <a:pPr marL="0" indent="0">
                <a:buNone/>
              </a:pPr>
              <a:r>
                <a:rPr lang="en-US" sz="1050" dirty="0">
                  <a:solidFill>
                    <a:srgbClr val="006991"/>
                  </a:solidFill>
                  <a:latin typeface="Calibri" pitchFamily="34" charset="0"/>
                  <a:ea typeface="Calibri" pitchFamily="34" charset="-122"/>
                  <a:cs typeface="Calibri" pitchFamily="34" charset="-120"/>
                </a:rPr>
                <a:t>Dunne cornea</a:t>
              </a:r>
              <a:endParaRPr lang="en-US" sz="1050" dirty="0"/>
            </a:p>
          </p:txBody>
        </p:sp>
        <p:sp>
          <p:nvSpPr>
            <p:cNvPr id="41" name="Text 39"/>
            <p:cNvSpPr/>
            <p:nvPr/>
          </p:nvSpPr>
          <p:spPr>
            <a:xfrm>
              <a:off x="5047488" y="3771977"/>
              <a:ext cx="3621024" cy="182880"/>
            </a:xfrm>
            <a:prstGeom prst="rect">
              <a:avLst/>
            </a:prstGeom>
            <a:noFill/>
            <a:ln/>
          </p:spPr>
          <p:txBody>
            <a:bodyPr wrap="square" rtlCol="0" anchor="ctr"/>
            <a:lstStyle/>
            <a:p>
              <a:pPr marL="0" indent="0">
                <a:buNone/>
              </a:pPr>
              <a:r>
                <a:rPr lang="en-US" sz="950" dirty="0">
                  <a:solidFill>
                    <a:srgbClr val="666666"/>
                  </a:solidFill>
                  <a:latin typeface="Calibri" pitchFamily="34" charset="0"/>
                  <a:ea typeface="Calibri" pitchFamily="34" charset="-122"/>
                  <a:cs typeface="Calibri" pitchFamily="34" charset="-120"/>
                </a:rPr>
                <a:t>Dunner hoornvlies dan gemiddeld geeft een hogere oogdruk op de meting én verhoogde kwetsbaarheid.</a:t>
              </a:r>
              <a:endParaRPr lang="en-US" sz="950" dirty="0"/>
            </a:p>
          </p:txBody>
        </p:sp>
      </p:grpSp>
      <p:sp>
        <p:nvSpPr>
          <p:cNvPr id="42" name="Shape 40"/>
          <p:cNvSpPr/>
          <p:nvPr/>
        </p:nvSpPr>
        <p:spPr>
          <a:xfrm>
            <a:off x="201168" y="4343400"/>
            <a:ext cx="8668512" cy="502920"/>
          </a:xfrm>
          <a:prstGeom prst="rect">
            <a:avLst/>
          </a:prstGeom>
          <a:solidFill>
            <a:srgbClr val="00AFDC">
              <a:alpha val="10000"/>
            </a:srgbClr>
          </a:solidFill>
          <a:ln w="12700">
            <a:solidFill>
              <a:srgbClr val="00AFDC">
                <a:alpha val="50000"/>
              </a:srgbClr>
            </a:solidFill>
            <a:prstDash val="solid"/>
          </a:ln>
        </p:spPr>
        <p:txBody>
          <a:bodyPr/>
          <a:lstStyle/>
          <a:p>
            <a:endParaRPr lang="nl-NL"/>
          </a:p>
        </p:txBody>
      </p:sp>
      <p:sp>
        <p:nvSpPr>
          <p:cNvPr id="43" name="Text 41"/>
          <p:cNvSpPr/>
          <p:nvPr/>
        </p:nvSpPr>
        <p:spPr>
          <a:xfrm>
            <a:off x="457200" y="4379976"/>
            <a:ext cx="8321040" cy="420624"/>
          </a:xfrm>
          <a:prstGeom prst="rect">
            <a:avLst/>
          </a:prstGeom>
          <a:noFill/>
          <a:ln/>
        </p:spPr>
        <p:txBody>
          <a:bodyPr wrap="square" rtlCol="0" anchor="ctr"/>
          <a:lstStyle/>
          <a:p>
            <a:pPr marL="0" indent="0">
              <a:buNone/>
            </a:pPr>
            <a:r>
              <a:rPr lang="en-US" sz="1150" dirty="0">
                <a:solidFill>
                  <a:srgbClr val="006991"/>
                </a:solidFill>
                <a:latin typeface="Calibri" pitchFamily="34" charset="0"/>
                <a:ea typeface="Calibri" pitchFamily="34" charset="-122"/>
                <a:cs typeface="Calibri" pitchFamily="34" charset="-120"/>
              </a:rPr>
              <a:t>Glaucoom geeft meestal geen klachten totdat een groot deel van de oogzenuw al is aangetast. Regelmatige controle is de enige manier om het tijdig te ontdekken.</a:t>
            </a:r>
            <a:endParaRPr lang="en-US" sz="1150" dirty="0"/>
          </a:p>
        </p:txBody>
      </p:sp>
      <p:pic>
        <p:nvPicPr>
          <p:cNvPr id="46"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1005840"/>
          </a:xfrm>
          <a:prstGeom prst="rect">
            <a:avLst/>
          </a:prstGeom>
          <a:solidFill>
            <a:srgbClr val="00AFDC"/>
          </a:solidFill>
          <a:ln w="12700">
            <a:solidFill>
              <a:srgbClr val="00AFDC"/>
            </a:solidFill>
            <a:prstDash val="solid"/>
          </a:ln>
        </p:spPr>
        <p:txBody>
          <a:bodyPr/>
          <a:lstStyle/>
          <a:p>
            <a:endParaRPr lang="nl-NL"/>
          </a:p>
        </p:txBody>
      </p:sp>
      <p:sp>
        <p:nvSpPr>
          <p:cNvPr id="3" name="Text 1"/>
          <p:cNvSpPr/>
          <p:nvPr/>
        </p:nvSpPr>
        <p:spPr>
          <a:xfrm>
            <a:off x="502920" y="274320"/>
            <a:ext cx="6400800" cy="777240"/>
          </a:xfrm>
          <a:prstGeom prst="rect">
            <a:avLst/>
          </a:prstGeom>
          <a:noFill/>
          <a:ln/>
        </p:spPr>
        <p:txBody>
          <a:bodyPr wrap="square"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Wat is myopie?</a:t>
            </a:r>
            <a:endParaRPr lang="en-US" sz="2600" dirty="0"/>
          </a:p>
        </p:txBody>
      </p:sp>
      <p:sp>
        <p:nvSpPr>
          <p:cNvPr id="5" name="Text 3"/>
          <p:cNvSpPr/>
          <p:nvPr/>
        </p:nvSpPr>
        <p:spPr>
          <a:xfrm>
            <a:off x="411480" y="1325880"/>
            <a:ext cx="4114800" cy="2468880"/>
          </a:xfrm>
          <a:prstGeom prst="rect">
            <a:avLst/>
          </a:prstGeom>
          <a:noFill/>
          <a:ln/>
        </p:spPr>
        <p:txBody>
          <a:bodyPr wrap="square" rtlCol="0" anchor="t"/>
          <a:lstStyle/>
          <a:p>
            <a:pPr marL="0" indent="0">
              <a:buNone/>
            </a:pPr>
            <a:r>
              <a:rPr lang="en-US" sz="1250" b="1" dirty="0">
                <a:solidFill>
                  <a:srgbClr val="006991"/>
                </a:solidFill>
                <a:latin typeface="Calibri" pitchFamily="34" charset="0"/>
                <a:ea typeface="Calibri" pitchFamily="34" charset="-122"/>
                <a:cs typeface="Calibri" pitchFamily="34" charset="-120"/>
              </a:rPr>
              <a:t>Myopie (bijziendheid)</a:t>
            </a:r>
            <a:r>
              <a:rPr lang="en-US" sz="1250" dirty="0">
                <a:solidFill>
                  <a:srgbClr val="333333"/>
                </a:solidFill>
                <a:latin typeface="Calibri" pitchFamily="34" charset="0"/>
                <a:ea typeface="Calibri" pitchFamily="34" charset="-122"/>
                <a:cs typeface="Calibri" pitchFamily="34" charset="-120"/>
              </a:rPr>
              <a:t> is een refractieafwijking waarbij lichtstralen worden gebroken vóór het netvlies. Resultaat: ver weg wazig, dichtbij scherp.
</a:t>
            </a:r>
            <a:r>
              <a:rPr lang="en-US" sz="1250" b="1" dirty="0">
                <a:solidFill>
                  <a:srgbClr val="006991"/>
                </a:solidFill>
                <a:latin typeface="Calibri" pitchFamily="34" charset="0"/>
                <a:ea typeface="Calibri" pitchFamily="34" charset="-122"/>
                <a:cs typeface="Calibri" pitchFamily="34" charset="-120"/>
              </a:rPr>
              <a:t>Oorzaak: </a:t>
            </a:r>
            <a:r>
              <a:rPr lang="en-US" sz="1250" dirty="0">
                <a:solidFill>
                  <a:srgbClr val="333333"/>
                </a:solidFill>
                <a:latin typeface="Calibri" pitchFamily="34" charset="0"/>
                <a:ea typeface="Calibri" pitchFamily="34" charset="-122"/>
                <a:cs typeface="Calibri" pitchFamily="34" charset="-120"/>
              </a:rPr>
              <a:t>de oogbol is te lang (axiale myopie) of het hoornvlies/de lens is te krachtig (refractieve myopie).
</a:t>
            </a:r>
            <a:r>
              <a:rPr lang="en-US" sz="1250" b="1" dirty="0">
                <a:solidFill>
                  <a:srgbClr val="006991"/>
                </a:solidFill>
                <a:latin typeface="Calibri" pitchFamily="34" charset="0"/>
                <a:ea typeface="Calibri" pitchFamily="34" charset="-122"/>
                <a:cs typeface="Calibri" pitchFamily="34" charset="-120"/>
              </a:rPr>
              <a:t>Definitie: </a:t>
            </a:r>
            <a:r>
              <a:rPr lang="en-US" sz="1250" dirty="0">
                <a:solidFill>
                  <a:srgbClr val="333333"/>
                </a:solidFill>
                <a:latin typeface="Calibri" pitchFamily="34" charset="0"/>
                <a:ea typeface="Calibri" pitchFamily="34" charset="-122"/>
                <a:cs typeface="Calibri" pitchFamily="34" charset="-120"/>
              </a:rPr>
              <a:t>sferisch equivalent ≤ –0,5 dioptrie (D)</a:t>
            </a:r>
            <a:endParaRPr lang="en-US" sz="1250" dirty="0"/>
          </a:p>
        </p:txBody>
      </p:sp>
      <p:sp>
        <p:nvSpPr>
          <p:cNvPr id="21" name="Text 19"/>
          <p:cNvSpPr/>
          <p:nvPr/>
        </p:nvSpPr>
        <p:spPr>
          <a:xfrm>
            <a:off x="365760" y="4160520"/>
            <a:ext cx="5943600" cy="320040"/>
          </a:xfrm>
          <a:prstGeom prst="rect">
            <a:avLst/>
          </a:prstGeom>
          <a:noFill/>
          <a:ln/>
        </p:spPr>
        <p:txBody>
          <a:bodyPr wrap="square" rtlCol="0" anchor="ctr"/>
          <a:lstStyle/>
          <a:p>
            <a:pPr marL="0" indent="0">
              <a:buNone/>
            </a:pPr>
            <a:r>
              <a:rPr lang="en-US" sz="1100" dirty="0">
                <a:solidFill>
                  <a:srgbClr val="666666"/>
                </a:solidFill>
                <a:latin typeface="Calibri" pitchFamily="34" charset="0"/>
                <a:ea typeface="Calibri" pitchFamily="34" charset="-122"/>
                <a:cs typeface="Calibri" pitchFamily="34" charset="-120"/>
              </a:rPr>
              <a:t>Licht: –0,5 tot –3 D   |   Matig: –3 tot –6 D   |   Hoog (pathologisch): &gt; –6 D</a:t>
            </a:r>
            <a:endParaRPr lang="en-US" sz="1100" dirty="0"/>
          </a:p>
        </p:txBody>
      </p:sp>
      <p:pic>
        <p:nvPicPr>
          <p:cNvPr id="23"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
        <p:nvSpPr>
          <p:cNvPr id="24" name="Rectangle 23">
            <a:extLst>
              <a:ext uri="{FF2B5EF4-FFF2-40B4-BE49-F238E27FC236}">
                <a16:creationId xmlns:a16="http://schemas.microsoft.com/office/drawing/2014/main" id="{4348182A-1CE9-E28D-576B-8FEB15D73C27}"/>
              </a:ext>
            </a:extLst>
          </p:cNvPr>
          <p:cNvSpPr/>
          <p:nvPr/>
        </p:nvSpPr>
        <p:spPr>
          <a:xfrm>
            <a:off x="2975675" y="4160520"/>
            <a:ext cx="1697064" cy="320040"/>
          </a:xfrm>
          <a:prstGeom prst="rect">
            <a:avLst/>
          </a:prstGeom>
          <a:noFill/>
          <a:ln w="57150">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NL"/>
          </a:p>
        </p:txBody>
      </p:sp>
      <p:pic>
        <p:nvPicPr>
          <p:cNvPr id="25" name="Picture 24">
            <a:extLst>
              <a:ext uri="{FF2B5EF4-FFF2-40B4-BE49-F238E27FC236}">
                <a16:creationId xmlns:a16="http://schemas.microsoft.com/office/drawing/2014/main" id="{FFD2C407-CA25-A837-3DC7-DF93D1B3243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959705" y="422910"/>
            <a:ext cx="2600554" cy="1805940"/>
          </a:xfrm>
          <a:prstGeom prst="rect">
            <a:avLst/>
          </a:prstGeom>
        </p:spPr>
      </p:pic>
      <p:pic>
        <p:nvPicPr>
          <p:cNvPr id="26" name="Picture 25">
            <a:extLst>
              <a:ext uri="{FF2B5EF4-FFF2-40B4-BE49-F238E27FC236}">
                <a16:creationId xmlns:a16="http://schemas.microsoft.com/office/drawing/2014/main" id="{87EED341-254B-89F3-8346-DA3CCE9A30A3}"/>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948889" y="2450592"/>
            <a:ext cx="2611370" cy="182318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201168" y="201168"/>
            <a:ext cx="8741664" cy="1005840"/>
          </a:xfrm>
          <a:prstGeom prst="rect">
            <a:avLst/>
          </a:prstGeom>
          <a:solidFill>
            <a:srgbClr val="006991"/>
          </a:solidFill>
          <a:ln w="12700">
            <a:solidFill>
              <a:srgbClr val="006991"/>
            </a:solidFill>
            <a:prstDash val="solid"/>
          </a:ln>
        </p:spPr>
        <p:txBody>
          <a:bodyPr/>
          <a:lstStyle/>
          <a:p>
            <a:endParaRPr lang="nl-NL"/>
          </a:p>
        </p:txBody>
      </p:sp>
      <p:sp>
        <p:nvSpPr>
          <p:cNvPr id="3" name="Text 1"/>
          <p:cNvSpPr/>
          <p:nvPr/>
        </p:nvSpPr>
        <p:spPr>
          <a:xfrm>
            <a:off x="502920" y="274320"/>
            <a:ext cx="7315200" cy="777240"/>
          </a:xfrm>
          <a:prstGeom prst="rect">
            <a:avLst/>
          </a:prstGeom>
          <a:noFill/>
          <a:ln/>
        </p:spPr>
        <p:txBody>
          <a:bodyPr wrap="square" rtlCol="0" anchor="ctr"/>
          <a:lstStyle/>
          <a:p>
            <a:pPr marL="0" indent="0">
              <a:buNone/>
            </a:pPr>
            <a:r>
              <a:rPr lang="en-US" sz="2400" b="1" dirty="0" err="1">
                <a:solidFill>
                  <a:srgbClr val="FFFFFF"/>
                </a:solidFill>
                <a:latin typeface="Calibri" pitchFamily="34" charset="0"/>
                <a:ea typeface="Calibri" pitchFamily="34" charset="-122"/>
                <a:cs typeface="Calibri" pitchFamily="34" charset="-120"/>
              </a:rPr>
              <a:t>Axiale</a:t>
            </a:r>
            <a:r>
              <a:rPr lang="en-US" sz="2400" b="1" dirty="0">
                <a:solidFill>
                  <a:srgbClr val="FFFFFF"/>
                </a:solidFill>
                <a:latin typeface="Calibri" pitchFamily="34" charset="0"/>
                <a:ea typeface="Calibri" pitchFamily="34" charset="-122"/>
                <a:cs typeface="Calibri" pitchFamily="34" charset="-120"/>
              </a:rPr>
              <a:t>(as) </a:t>
            </a:r>
            <a:r>
              <a:rPr lang="en-US" sz="2400" b="1" dirty="0" err="1">
                <a:solidFill>
                  <a:srgbClr val="FFFFFF"/>
                </a:solidFill>
                <a:latin typeface="Calibri" pitchFamily="34" charset="0"/>
                <a:ea typeface="Calibri" pitchFamily="34" charset="-122"/>
                <a:cs typeface="Calibri" pitchFamily="34" charset="-120"/>
              </a:rPr>
              <a:t>myopie</a:t>
            </a:r>
            <a:endParaRPr lang="en-US" sz="2400" dirty="0"/>
          </a:p>
        </p:txBody>
      </p:sp>
      <p:sp>
        <p:nvSpPr>
          <p:cNvPr id="5" name="Text 3"/>
          <p:cNvSpPr/>
          <p:nvPr/>
        </p:nvSpPr>
        <p:spPr>
          <a:xfrm>
            <a:off x="411480" y="1298448"/>
            <a:ext cx="8321040" cy="347472"/>
          </a:xfrm>
          <a:prstGeom prst="rect">
            <a:avLst/>
          </a:prstGeom>
          <a:noFill/>
          <a:ln/>
        </p:spPr>
        <p:txBody>
          <a:bodyPr wrap="square" rtlCol="0" anchor="ctr"/>
          <a:lstStyle/>
          <a:p>
            <a:pPr marL="0" indent="0">
              <a:buNone/>
            </a:pPr>
            <a:r>
              <a:rPr lang="en-US" sz="1250" dirty="0">
                <a:solidFill>
                  <a:srgbClr val="666666"/>
                </a:solidFill>
                <a:latin typeface="Calibri" pitchFamily="34" charset="0"/>
                <a:ea typeface="Calibri" pitchFamily="34" charset="-122"/>
                <a:cs typeface="Calibri" pitchFamily="34" charset="-120"/>
              </a:rPr>
              <a:t>De meest voorkomende </a:t>
            </a:r>
            <a:r>
              <a:rPr lang="en-US" sz="1250" dirty="0" err="1">
                <a:solidFill>
                  <a:srgbClr val="666666"/>
                </a:solidFill>
                <a:latin typeface="Calibri" pitchFamily="34" charset="0"/>
                <a:ea typeface="Calibri" pitchFamily="34" charset="-122"/>
                <a:cs typeface="Calibri" pitchFamily="34" charset="-120"/>
              </a:rPr>
              <a:t>en</a:t>
            </a:r>
            <a:r>
              <a:rPr lang="en-US" sz="1250" dirty="0">
                <a:solidFill>
                  <a:srgbClr val="666666"/>
                </a:solidFill>
                <a:latin typeface="Calibri" pitchFamily="34" charset="0"/>
                <a:ea typeface="Calibri" pitchFamily="34" charset="-122"/>
                <a:cs typeface="Calibri" pitchFamily="34" charset="-120"/>
              </a:rPr>
              <a:t> de </a:t>
            </a:r>
            <a:r>
              <a:rPr lang="en-US" sz="1250" dirty="0" err="1">
                <a:solidFill>
                  <a:srgbClr val="666666"/>
                </a:solidFill>
                <a:latin typeface="Calibri" pitchFamily="34" charset="0"/>
                <a:ea typeface="Calibri" pitchFamily="34" charset="-122"/>
                <a:cs typeface="Calibri" pitchFamily="34" charset="-120"/>
              </a:rPr>
              <a:t>meest</a:t>
            </a:r>
            <a:r>
              <a:rPr lang="en-US" sz="1250" dirty="0">
                <a:solidFill>
                  <a:srgbClr val="666666"/>
                </a:solidFill>
                <a:latin typeface="Calibri" pitchFamily="34" charset="0"/>
                <a:ea typeface="Calibri" pitchFamily="34" charset="-122"/>
                <a:cs typeface="Calibri" pitchFamily="34" charset="-120"/>
              </a:rPr>
              <a:t> </a:t>
            </a:r>
            <a:r>
              <a:rPr lang="en-US" sz="1250" dirty="0" err="1">
                <a:solidFill>
                  <a:srgbClr val="666666"/>
                </a:solidFill>
                <a:latin typeface="Calibri" pitchFamily="34" charset="0"/>
                <a:ea typeface="Calibri" pitchFamily="34" charset="-122"/>
                <a:cs typeface="Calibri" pitchFamily="34" charset="-120"/>
              </a:rPr>
              <a:t>klinisch</a:t>
            </a:r>
            <a:r>
              <a:rPr lang="en-US" sz="1250" dirty="0">
                <a:solidFill>
                  <a:srgbClr val="666666"/>
                </a:solidFill>
                <a:latin typeface="Calibri" pitchFamily="34" charset="0"/>
                <a:ea typeface="Calibri" pitchFamily="34" charset="-122"/>
                <a:cs typeface="Calibri" pitchFamily="34" charset="-120"/>
              </a:rPr>
              <a:t> relevante vorm — en de directe link naar glaucoom</a:t>
            </a:r>
            <a:endParaRPr lang="en-US" sz="1250" dirty="0"/>
          </a:p>
        </p:txBody>
      </p:sp>
      <p:sp>
        <p:nvSpPr>
          <p:cNvPr id="6" name="Shape 4"/>
          <p:cNvSpPr/>
          <p:nvPr/>
        </p:nvSpPr>
        <p:spPr>
          <a:xfrm>
            <a:off x="320040" y="1737360"/>
            <a:ext cx="4846320" cy="841248"/>
          </a:xfrm>
          <a:prstGeom prst="rect">
            <a:avLst/>
          </a:prstGeom>
          <a:solidFill>
            <a:srgbClr val="E8F6FC"/>
          </a:solidFill>
          <a:ln w="10160">
            <a:solidFill>
              <a:srgbClr val="00AFDC"/>
            </a:solidFill>
            <a:prstDash val="solid"/>
          </a:ln>
        </p:spPr>
        <p:txBody>
          <a:bodyPr/>
          <a:lstStyle/>
          <a:p>
            <a:endParaRPr lang="nl-NL"/>
          </a:p>
        </p:txBody>
      </p:sp>
      <p:sp>
        <p:nvSpPr>
          <p:cNvPr id="7" name="Shape 5"/>
          <p:cNvSpPr/>
          <p:nvPr/>
        </p:nvSpPr>
        <p:spPr>
          <a:xfrm>
            <a:off x="320040" y="1737360"/>
            <a:ext cx="201168" cy="841248"/>
          </a:xfrm>
          <a:prstGeom prst="rect">
            <a:avLst/>
          </a:prstGeom>
          <a:solidFill>
            <a:srgbClr val="00AFDC"/>
          </a:solidFill>
          <a:ln w="12700">
            <a:solidFill>
              <a:srgbClr val="00AFDC"/>
            </a:solidFill>
            <a:prstDash val="solid"/>
          </a:ln>
        </p:spPr>
        <p:txBody>
          <a:bodyPr/>
          <a:lstStyle/>
          <a:p>
            <a:endParaRPr lang="nl-NL"/>
          </a:p>
        </p:txBody>
      </p:sp>
      <p:sp>
        <p:nvSpPr>
          <p:cNvPr id="8" name="Text 6"/>
          <p:cNvSpPr/>
          <p:nvPr/>
        </p:nvSpPr>
        <p:spPr>
          <a:xfrm>
            <a:off x="658368" y="1783080"/>
            <a:ext cx="4389120" cy="292608"/>
          </a:xfrm>
          <a:prstGeom prst="rect">
            <a:avLst/>
          </a:prstGeom>
          <a:noFill/>
          <a:ln/>
        </p:spPr>
        <p:txBody>
          <a:bodyPr wrap="square" rtlCol="0" anchor="ctr"/>
          <a:lstStyle/>
          <a:p>
            <a:pPr marL="0" indent="0">
              <a:buNone/>
            </a:pPr>
            <a:r>
              <a:rPr lang="en-US" sz="1200" b="1" dirty="0">
                <a:solidFill>
                  <a:srgbClr val="00AFDC"/>
                </a:solidFill>
                <a:latin typeface="Calibri" pitchFamily="34" charset="0"/>
                <a:ea typeface="Calibri" pitchFamily="34" charset="-122"/>
                <a:cs typeface="Calibri" pitchFamily="34" charset="-120"/>
              </a:rPr>
              <a:t>Wat is axiale myopie?</a:t>
            </a:r>
            <a:endParaRPr lang="en-US" sz="1200" dirty="0"/>
          </a:p>
        </p:txBody>
      </p:sp>
      <p:sp>
        <p:nvSpPr>
          <p:cNvPr id="9" name="Text 7"/>
          <p:cNvSpPr/>
          <p:nvPr/>
        </p:nvSpPr>
        <p:spPr>
          <a:xfrm>
            <a:off x="658368" y="2084832"/>
            <a:ext cx="4389120" cy="475488"/>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De oogbol groeit te lang in de voor-achterwaartse as (axiale lengte &gt; 24 mm). Elke 1 mm extra verlenging = circa 3 dioptrie meer bijziendheid.</a:t>
            </a:r>
            <a:endParaRPr lang="en-US" sz="1050" dirty="0"/>
          </a:p>
        </p:txBody>
      </p:sp>
      <p:sp>
        <p:nvSpPr>
          <p:cNvPr id="10" name="Shape 8"/>
          <p:cNvSpPr/>
          <p:nvPr/>
        </p:nvSpPr>
        <p:spPr>
          <a:xfrm>
            <a:off x="320040" y="2697480"/>
            <a:ext cx="4846320" cy="841248"/>
          </a:xfrm>
          <a:prstGeom prst="rect">
            <a:avLst/>
          </a:prstGeom>
          <a:solidFill>
            <a:srgbClr val="FDF0EC"/>
          </a:solidFill>
          <a:ln w="10160">
            <a:solidFill>
              <a:srgbClr val="CC3300"/>
            </a:solidFill>
            <a:prstDash val="solid"/>
          </a:ln>
        </p:spPr>
        <p:txBody>
          <a:bodyPr/>
          <a:lstStyle/>
          <a:p>
            <a:endParaRPr lang="nl-NL"/>
          </a:p>
        </p:txBody>
      </p:sp>
      <p:sp>
        <p:nvSpPr>
          <p:cNvPr id="11" name="Shape 9"/>
          <p:cNvSpPr/>
          <p:nvPr/>
        </p:nvSpPr>
        <p:spPr>
          <a:xfrm>
            <a:off x="320040" y="2697480"/>
            <a:ext cx="201168" cy="841248"/>
          </a:xfrm>
          <a:prstGeom prst="rect">
            <a:avLst/>
          </a:prstGeom>
          <a:solidFill>
            <a:srgbClr val="CC3300"/>
          </a:solidFill>
          <a:ln w="12700">
            <a:solidFill>
              <a:srgbClr val="CC3300"/>
            </a:solidFill>
            <a:prstDash val="solid"/>
          </a:ln>
        </p:spPr>
        <p:txBody>
          <a:bodyPr/>
          <a:lstStyle/>
          <a:p>
            <a:endParaRPr lang="nl-NL"/>
          </a:p>
        </p:txBody>
      </p:sp>
      <p:sp>
        <p:nvSpPr>
          <p:cNvPr id="12" name="Text 10"/>
          <p:cNvSpPr/>
          <p:nvPr/>
        </p:nvSpPr>
        <p:spPr>
          <a:xfrm>
            <a:off x="658368" y="2743200"/>
            <a:ext cx="4389120" cy="292608"/>
          </a:xfrm>
          <a:prstGeom prst="rect">
            <a:avLst/>
          </a:prstGeom>
          <a:noFill/>
          <a:ln/>
        </p:spPr>
        <p:txBody>
          <a:bodyPr wrap="square" rtlCol="0" anchor="ctr"/>
          <a:lstStyle/>
          <a:p>
            <a:pPr marL="0" indent="0">
              <a:buNone/>
            </a:pPr>
            <a:r>
              <a:rPr lang="en-US" sz="1200" b="1" dirty="0">
                <a:solidFill>
                  <a:srgbClr val="CC3300"/>
                </a:solidFill>
                <a:latin typeface="Calibri" pitchFamily="34" charset="0"/>
                <a:ea typeface="Calibri" pitchFamily="34" charset="-122"/>
                <a:cs typeface="Calibri" pitchFamily="34" charset="-120"/>
              </a:rPr>
              <a:t>Waarom gevaarlijk?</a:t>
            </a:r>
            <a:endParaRPr lang="en-US" sz="1200" dirty="0"/>
          </a:p>
        </p:txBody>
      </p:sp>
      <p:sp>
        <p:nvSpPr>
          <p:cNvPr id="13" name="Text 11"/>
          <p:cNvSpPr/>
          <p:nvPr/>
        </p:nvSpPr>
        <p:spPr>
          <a:xfrm>
            <a:off x="658368" y="3044952"/>
            <a:ext cx="4389120" cy="475488"/>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Axiale verlenging rekt de </a:t>
            </a:r>
            <a:r>
              <a:rPr lang="en-US" sz="1050" dirty="0" err="1">
                <a:solidFill>
                  <a:srgbClr val="333333"/>
                </a:solidFill>
                <a:latin typeface="Calibri" pitchFamily="34" charset="0"/>
                <a:ea typeface="Calibri" pitchFamily="34" charset="-122"/>
                <a:cs typeface="Calibri" pitchFamily="34" charset="-120"/>
              </a:rPr>
              <a:t>oogzenuw</a:t>
            </a:r>
            <a:r>
              <a:rPr lang="en-US" sz="1050" dirty="0">
                <a:solidFill>
                  <a:srgbClr val="333333"/>
                </a:solidFill>
                <a:latin typeface="Calibri" pitchFamily="34" charset="0"/>
                <a:ea typeface="Calibri" pitchFamily="34" charset="-122"/>
                <a:cs typeface="Calibri" pitchFamily="34" charset="-120"/>
              </a:rPr>
              <a:t>, het </a:t>
            </a:r>
            <a:r>
              <a:rPr lang="en-US" sz="1050" dirty="0" err="1">
                <a:solidFill>
                  <a:srgbClr val="333333"/>
                </a:solidFill>
                <a:latin typeface="Calibri" pitchFamily="34" charset="0"/>
                <a:ea typeface="Calibri" pitchFamily="34" charset="-122"/>
                <a:cs typeface="Calibri" pitchFamily="34" charset="-120"/>
              </a:rPr>
              <a:t>choroïd</a:t>
            </a:r>
            <a:r>
              <a:rPr lang="en-US" sz="1050" dirty="0">
                <a:solidFill>
                  <a:srgbClr val="333333"/>
                </a:solidFill>
                <a:latin typeface="Calibri" pitchFamily="34" charset="0"/>
                <a:ea typeface="Calibri" pitchFamily="34" charset="-122"/>
                <a:cs typeface="Calibri" pitchFamily="34" charset="-120"/>
              </a:rPr>
              <a:t> </a:t>
            </a:r>
            <a:r>
              <a:rPr lang="en-US" sz="1050" dirty="0" err="1">
                <a:solidFill>
                  <a:srgbClr val="333333"/>
                </a:solidFill>
                <a:latin typeface="Calibri" pitchFamily="34" charset="0"/>
                <a:ea typeface="Calibri" pitchFamily="34" charset="-122"/>
                <a:cs typeface="Calibri" pitchFamily="34" charset="-120"/>
              </a:rPr>
              <a:t>en</a:t>
            </a:r>
            <a:r>
              <a:rPr lang="en-US" sz="1050" dirty="0">
                <a:solidFill>
                  <a:srgbClr val="333333"/>
                </a:solidFill>
                <a:latin typeface="Calibri" pitchFamily="34" charset="0"/>
                <a:ea typeface="Calibri" pitchFamily="34" charset="-122"/>
                <a:cs typeface="Calibri" pitchFamily="34" charset="-120"/>
              </a:rPr>
              <a:t> het </a:t>
            </a:r>
            <a:r>
              <a:rPr lang="en-US" sz="1050" dirty="0" err="1">
                <a:solidFill>
                  <a:srgbClr val="333333"/>
                </a:solidFill>
                <a:latin typeface="Calibri" pitchFamily="34" charset="0"/>
                <a:ea typeface="Calibri" pitchFamily="34" charset="-122"/>
                <a:cs typeface="Calibri" pitchFamily="34" charset="-120"/>
              </a:rPr>
              <a:t>netvlies</a:t>
            </a:r>
            <a:r>
              <a:rPr lang="en-US" sz="1050" dirty="0">
                <a:solidFill>
                  <a:srgbClr val="333333"/>
                </a:solidFill>
                <a:latin typeface="Calibri" pitchFamily="34" charset="0"/>
                <a:ea typeface="Calibri" pitchFamily="34" charset="-122"/>
                <a:cs typeface="Calibri" pitchFamily="34" charset="-120"/>
              </a:rPr>
              <a:t>; </a:t>
            </a:r>
          </a:p>
          <a:p>
            <a:pPr marL="0" indent="0">
              <a:buNone/>
            </a:pPr>
            <a:r>
              <a:rPr lang="en-US" sz="1050" dirty="0" err="1">
                <a:solidFill>
                  <a:srgbClr val="333333"/>
                </a:solidFill>
                <a:latin typeface="Calibri" pitchFamily="34" charset="0"/>
                <a:ea typeface="Calibri" pitchFamily="34" charset="-122"/>
                <a:cs typeface="Calibri" pitchFamily="34" charset="-120"/>
              </a:rPr>
              <a:t>meer</a:t>
            </a:r>
            <a:r>
              <a:rPr lang="en-US" sz="1050" dirty="0">
                <a:solidFill>
                  <a:srgbClr val="333333"/>
                </a:solidFill>
                <a:latin typeface="Calibri" pitchFamily="34" charset="0"/>
                <a:ea typeface="Calibri" pitchFamily="34" charset="-122"/>
                <a:cs typeface="Calibri" pitchFamily="34" charset="-120"/>
              </a:rPr>
              <a:t> </a:t>
            </a:r>
            <a:r>
              <a:rPr lang="en-US" sz="1050" dirty="0" err="1">
                <a:solidFill>
                  <a:srgbClr val="333333"/>
                </a:solidFill>
                <a:latin typeface="Calibri" pitchFamily="34" charset="0"/>
                <a:ea typeface="Calibri" pitchFamily="34" charset="-122"/>
                <a:cs typeface="Calibri" pitchFamily="34" charset="-120"/>
              </a:rPr>
              <a:t>lengte</a:t>
            </a:r>
            <a:r>
              <a:rPr lang="en-US" sz="1050" dirty="0">
                <a:solidFill>
                  <a:srgbClr val="333333"/>
                </a:solidFill>
                <a:latin typeface="Calibri" pitchFamily="34" charset="0"/>
                <a:ea typeface="Calibri" pitchFamily="34" charset="-122"/>
                <a:cs typeface="Calibri" pitchFamily="34" charset="-120"/>
              </a:rPr>
              <a:t> </a:t>
            </a:r>
            <a:r>
              <a:rPr lang="en-US" sz="1050" dirty="0" err="1">
                <a:solidFill>
                  <a:srgbClr val="333333"/>
                </a:solidFill>
                <a:latin typeface="Calibri" pitchFamily="34" charset="0"/>
                <a:ea typeface="Calibri" pitchFamily="34" charset="-122"/>
                <a:cs typeface="Calibri" pitchFamily="34" charset="-120"/>
              </a:rPr>
              <a:t>geeft</a:t>
            </a:r>
            <a:r>
              <a:rPr lang="en-US" sz="1050" dirty="0">
                <a:solidFill>
                  <a:srgbClr val="333333"/>
                </a:solidFill>
                <a:latin typeface="Calibri" pitchFamily="34" charset="0"/>
                <a:ea typeface="Calibri" pitchFamily="34" charset="-122"/>
                <a:cs typeface="Calibri" pitchFamily="34" charset="-120"/>
              </a:rPr>
              <a:t> </a:t>
            </a:r>
            <a:r>
              <a:rPr lang="en-US" sz="1050" dirty="0" err="1">
                <a:solidFill>
                  <a:srgbClr val="333333"/>
                </a:solidFill>
                <a:latin typeface="Calibri" pitchFamily="34" charset="0"/>
                <a:ea typeface="Calibri" pitchFamily="34" charset="-122"/>
                <a:cs typeface="Calibri" pitchFamily="34" charset="-120"/>
              </a:rPr>
              <a:t>meer</a:t>
            </a:r>
            <a:r>
              <a:rPr lang="en-US" sz="1050" dirty="0">
                <a:solidFill>
                  <a:srgbClr val="333333"/>
                </a:solidFill>
                <a:latin typeface="Calibri" pitchFamily="34" charset="0"/>
                <a:ea typeface="Calibri" pitchFamily="34" charset="-122"/>
                <a:cs typeface="Calibri" pitchFamily="34" charset="-120"/>
              </a:rPr>
              <a:t> </a:t>
            </a:r>
            <a:r>
              <a:rPr lang="en-US" sz="1050" dirty="0" err="1">
                <a:solidFill>
                  <a:srgbClr val="333333"/>
                </a:solidFill>
                <a:latin typeface="Calibri" pitchFamily="34" charset="0"/>
                <a:ea typeface="Calibri" pitchFamily="34" charset="-122"/>
                <a:cs typeface="Calibri" pitchFamily="34" charset="-120"/>
              </a:rPr>
              <a:t>structurele</a:t>
            </a:r>
            <a:r>
              <a:rPr lang="en-US" sz="1050" dirty="0">
                <a:solidFill>
                  <a:srgbClr val="333333"/>
                </a:solidFill>
                <a:latin typeface="Calibri" pitchFamily="34" charset="0"/>
                <a:ea typeface="Calibri" pitchFamily="34" charset="-122"/>
                <a:cs typeface="Calibri" pitchFamily="34" charset="-120"/>
              </a:rPr>
              <a:t> veranderingen op aan de lamina cribrosa.</a:t>
            </a:r>
            <a:endParaRPr lang="en-US" sz="1050" dirty="0"/>
          </a:p>
        </p:txBody>
      </p:sp>
      <p:sp>
        <p:nvSpPr>
          <p:cNvPr id="14" name="Shape 12"/>
          <p:cNvSpPr/>
          <p:nvPr/>
        </p:nvSpPr>
        <p:spPr>
          <a:xfrm>
            <a:off x="320040" y="3657600"/>
            <a:ext cx="4846320" cy="841248"/>
          </a:xfrm>
          <a:prstGeom prst="rect">
            <a:avLst/>
          </a:prstGeom>
          <a:solidFill>
            <a:srgbClr val="F5F9FC"/>
          </a:solidFill>
          <a:ln w="10160">
            <a:solidFill>
              <a:srgbClr val="006991"/>
            </a:solidFill>
            <a:prstDash val="solid"/>
          </a:ln>
        </p:spPr>
        <p:txBody>
          <a:bodyPr/>
          <a:lstStyle/>
          <a:p>
            <a:endParaRPr lang="nl-NL"/>
          </a:p>
        </p:txBody>
      </p:sp>
      <p:sp>
        <p:nvSpPr>
          <p:cNvPr id="15" name="Shape 13"/>
          <p:cNvSpPr/>
          <p:nvPr/>
        </p:nvSpPr>
        <p:spPr>
          <a:xfrm>
            <a:off x="320040" y="3657600"/>
            <a:ext cx="201168" cy="841248"/>
          </a:xfrm>
          <a:prstGeom prst="rect">
            <a:avLst/>
          </a:prstGeom>
          <a:solidFill>
            <a:srgbClr val="006991"/>
          </a:solidFill>
          <a:ln w="12700">
            <a:solidFill>
              <a:srgbClr val="006991"/>
            </a:solidFill>
            <a:prstDash val="solid"/>
          </a:ln>
        </p:spPr>
        <p:txBody>
          <a:bodyPr/>
          <a:lstStyle/>
          <a:p>
            <a:endParaRPr lang="nl-NL"/>
          </a:p>
        </p:txBody>
      </p:sp>
      <p:sp>
        <p:nvSpPr>
          <p:cNvPr id="16" name="Text 14"/>
          <p:cNvSpPr/>
          <p:nvPr/>
        </p:nvSpPr>
        <p:spPr>
          <a:xfrm>
            <a:off x="658368" y="3703320"/>
            <a:ext cx="4389120" cy="292608"/>
          </a:xfrm>
          <a:prstGeom prst="rect">
            <a:avLst/>
          </a:prstGeom>
          <a:noFill/>
          <a:ln/>
        </p:spPr>
        <p:txBody>
          <a:bodyPr wrap="square" rtlCol="0" anchor="ctr"/>
          <a:lstStyle/>
          <a:p>
            <a:pPr marL="0" indent="0">
              <a:buNone/>
            </a:pPr>
            <a:r>
              <a:rPr lang="en-US" sz="1200" b="1" dirty="0">
                <a:solidFill>
                  <a:srgbClr val="006991"/>
                </a:solidFill>
                <a:latin typeface="Calibri" pitchFamily="34" charset="0"/>
                <a:ea typeface="Calibri" pitchFamily="34" charset="-122"/>
                <a:cs typeface="Calibri" pitchFamily="34" charset="-120"/>
              </a:rPr>
              <a:t>Verschil met refractieve myopie</a:t>
            </a:r>
            <a:endParaRPr lang="en-US" sz="1200" dirty="0"/>
          </a:p>
        </p:txBody>
      </p:sp>
      <p:sp>
        <p:nvSpPr>
          <p:cNvPr id="17" name="Text 15"/>
          <p:cNvSpPr/>
          <p:nvPr/>
        </p:nvSpPr>
        <p:spPr>
          <a:xfrm>
            <a:off x="658368" y="4005072"/>
            <a:ext cx="4389120" cy="475488"/>
          </a:xfrm>
          <a:prstGeom prst="rect">
            <a:avLst/>
          </a:prstGeom>
          <a:noFill/>
          <a:ln/>
        </p:spPr>
        <p:txBody>
          <a:bodyPr wrap="square" rtlCol="0" anchor="ctr"/>
          <a:lstStyle/>
          <a:p>
            <a:pPr marL="0" indent="0">
              <a:buNone/>
            </a:pPr>
            <a:r>
              <a:rPr lang="en-US" sz="1050" dirty="0">
                <a:solidFill>
                  <a:srgbClr val="333333"/>
                </a:solidFill>
                <a:latin typeface="Calibri" pitchFamily="34" charset="0"/>
                <a:ea typeface="Calibri" pitchFamily="34" charset="-122"/>
                <a:cs typeface="Calibri" pitchFamily="34" charset="-120"/>
              </a:rPr>
              <a:t>Refractief: bol normaal lang, maar lens/hoornvlies te krachtig. Axiaal: de oogbol zélf is te lang. Alleen axiale myopie geeft structurele risico's.</a:t>
            </a:r>
            <a:endParaRPr lang="en-US" sz="1050" dirty="0"/>
          </a:p>
        </p:txBody>
      </p:sp>
      <p:sp>
        <p:nvSpPr>
          <p:cNvPr id="18" name="Text 16"/>
          <p:cNvSpPr/>
          <p:nvPr/>
        </p:nvSpPr>
        <p:spPr>
          <a:xfrm>
            <a:off x="5486400" y="1719072"/>
            <a:ext cx="3337560" cy="347472"/>
          </a:xfrm>
          <a:prstGeom prst="rect">
            <a:avLst/>
          </a:prstGeom>
          <a:noFill/>
          <a:ln/>
        </p:spPr>
        <p:txBody>
          <a:bodyPr wrap="square" rtlCol="0" anchor="ctr"/>
          <a:lstStyle/>
          <a:p>
            <a:pPr marL="0" indent="0" algn="ctr">
              <a:buNone/>
            </a:pPr>
            <a:r>
              <a:rPr lang="en-US" sz="1300" b="1" dirty="0">
                <a:solidFill>
                  <a:srgbClr val="006991"/>
                </a:solidFill>
                <a:latin typeface="Calibri" pitchFamily="34" charset="0"/>
                <a:ea typeface="Calibri" pitchFamily="34" charset="-122"/>
                <a:cs typeface="Calibri" pitchFamily="34" charset="-120"/>
              </a:rPr>
              <a:t>Axiale lengte &amp; risico</a:t>
            </a:r>
            <a:endParaRPr lang="en-US" sz="1300" dirty="0"/>
          </a:p>
        </p:txBody>
      </p:sp>
      <p:sp>
        <p:nvSpPr>
          <p:cNvPr id="19" name="Shape 17"/>
          <p:cNvSpPr/>
          <p:nvPr/>
        </p:nvSpPr>
        <p:spPr>
          <a:xfrm>
            <a:off x="5486400" y="2148840"/>
            <a:ext cx="3337560" cy="493776"/>
          </a:xfrm>
          <a:prstGeom prst="rect">
            <a:avLst/>
          </a:prstGeom>
          <a:solidFill>
            <a:srgbClr val="22AA66">
              <a:alpha val="45000"/>
            </a:srgbClr>
          </a:solidFill>
          <a:ln w="12700">
            <a:solidFill>
              <a:srgbClr val="22AA66"/>
            </a:solidFill>
            <a:prstDash val="solid"/>
          </a:ln>
        </p:spPr>
        <p:txBody>
          <a:bodyPr/>
          <a:lstStyle/>
          <a:p>
            <a:endParaRPr lang="nl-NL"/>
          </a:p>
        </p:txBody>
      </p:sp>
      <p:sp>
        <p:nvSpPr>
          <p:cNvPr id="20" name="Text 18"/>
          <p:cNvSpPr/>
          <p:nvPr/>
        </p:nvSpPr>
        <p:spPr>
          <a:xfrm>
            <a:off x="5577840" y="2221992"/>
            <a:ext cx="1463040" cy="329184"/>
          </a:xfrm>
          <a:prstGeom prst="rect">
            <a:avLst/>
          </a:prstGeom>
          <a:noFill/>
          <a:ln/>
        </p:spPr>
        <p:txBody>
          <a:bodyPr wrap="square" rtlCol="0" anchor="ctr"/>
          <a:lstStyle/>
          <a:p>
            <a:pPr marL="0" indent="0">
              <a:buNone/>
            </a:pPr>
            <a:r>
              <a:rPr lang="en-US" sz="1250" b="1" dirty="0">
                <a:solidFill>
                  <a:srgbClr val="333333"/>
                </a:solidFill>
                <a:latin typeface="Calibri" pitchFamily="34" charset="0"/>
                <a:ea typeface="Calibri" pitchFamily="34" charset="-122"/>
                <a:cs typeface="Calibri" pitchFamily="34" charset="-120"/>
              </a:rPr>
              <a:t>23-24 mm</a:t>
            </a:r>
            <a:endParaRPr lang="en-US" sz="1250" dirty="0"/>
          </a:p>
        </p:txBody>
      </p:sp>
      <p:sp>
        <p:nvSpPr>
          <p:cNvPr id="21" name="Text 19"/>
          <p:cNvSpPr/>
          <p:nvPr/>
        </p:nvSpPr>
        <p:spPr>
          <a:xfrm>
            <a:off x="7132320" y="2240280"/>
            <a:ext cx="1600200" cy="310896"/>
          </a:xfrm>
          <a:prstGeom prst="rect">
            <a:avLst/>
          </a:prstGeom>
          <a:noFill/>
          <a:ln/>
        </p:spPr>
        <p:txBody>
          <a:bodyPr wrap="square" rtlCol="0" anchor="ctr"/>
          <a:lstStyle/>
          <a:p>
            <a:pPr marL="0" indent="0">
              <a:buNone/>
            </a:pPr>
            <a:r>
              <a:rPr lang="en-US" sz="1150" dirty="0">
                <a:solidFill>
                  <a:srgbClr val="333333"/>
                </a:solidFill>
                <a:latin typeface="Calibri" pitchFamily="34" charset="0"/>
                <a:ea typeface="Calibri" pitchFamily="34" charset="-122"/>
                <a:cs typeface="Calibri" pitchFamily="34" charset="-120"/>
              </a:rPr>
              <a:t>Normaal</a:t>
            </a:r>
            <a:endParaRPr lang="en-US" sz="1150" dirty="0"/>
          </a:p>
        </p:txBody>
      </p:sp>
      <p:sp>
        <p:nvSpPr>
          <p:cNvPr id="22" name="Shape 20"/>
          <p:cNvSpPr/>
          <p:nvPr/>
        </p:nvSpPr>
        <p:spPr>
          <a:xfrm>
            <a:off x="5486400" y="2752344"/>
            <a:ext cx="3337560" cy="493776"/>
          </a:xfrm>
          <a:prstGeom prst="rect">
            <a:avLst/>
          </a:prstGeom>
          <a:solidFill>
            <a:srgbClr val="E8A020">
              <a:alpha val="45000"/>
            </a:srgbClr>
          </a:solidFill>
          <a:ln w="12700">
            <a:solidFill>
              <a:srgbClr val="E8A020"/>
            </a:solidFill>
            <a:prstDash val="solid"/>
          </a:ln>
        </p:spPr>
        <p:txBody>
          <a:bodyPr/>
          <a:lstStyle/>
          <a:p>
            <a:endParaRPr lang="en-NL" dirty="0"/>
          </a:p>
        </p:txBody>
      </p:sp>
      <p:sp>
        <p:nvSpPr>
          <p:cNvPr id="23" name="Text 21"/>
          <p:cNvSpPr/>
          <p:nvPr/>
        </p:nvSpPr>
        <p:spPr>
          <a:xfrm>
            <a:off x="5577840" y="2825496"/>
            <a:ext cx="1463040" cy="329184"/>
          </a:xfrm>
          <a:prstGeom prst="rect">
            <a:avLst/>
          </a:prstGeom>
          <a:noFill/>
          <a:ln/>
        </p:spPr>
        <p:txBody>
          <a:bodyPr wrap="square" rtlCol="0" anchor="ctr"/>
          <a:lstStyle/>
          <a:p>
            <a:pPr marL="0" indent="0">
              <a:buNone/>
            </a:pPr>
            <a:r>
              <a:rPr lang="en-US" sz="1250" b="1" dirty="0">
                <a:solidFill>
                  <a:srgbClr val="333333"/>
                </a:solidFill>
                <a:latin typeface="Calibri" pitchFamily="34" charset="0"/>
                <a:ea typeface="Calibri" pitchFamily="34" charset="-122"/>
                <a:cs typeface="Calibri" pitchFamily="34" charset="-120"/>
              </a:rPr>
              <a:t>24–26 mm</a:t>
            </a:r>
            <a:endParaRPr lang="en-US" sz="1250" dirty="0"/>
          </a:p>
        </p:txBody>
      </p:sp>
      <p:sp>
        <p:nvSpPr>
          <p:cNvPr id="24" name="Text 22"/>
          <p:cNvSpPr/>
          <p:nvPr/>
        </p:nvSpPr>
        <p:spPr>
          <a:xfrm>
            <a:off x="7132320" y="2843784"/>
            <a:ext cx="1600200" cy="310896"/>
          </a:xfrm>
          <a:prstGeom prst="rect">
            <a:avLst/>
          </a:prstGeom>
          <a:noFill/>
          <a:ln/>
        </p:spPr>
        <p:txBody>
          <a:bodyPr wrap="square" rtlCol="0" anchor="ctr"/>
          <a:lstStyle/>
          <a:p>
            <a:pPr marL="0" indent="0">
              <a:buNone/>
            </a:pPr>
            <a:r>
              <a:rPr lang="en-US" sz="1150" dirty="0" err="1">
                <a:solidFill>
                  <a:srgbClr val="333333"/>
                </a:solidFill>
                <a:latin typeface="Calibri" pitchFamily="34" charset="0"/>
                <a:cs typeface="Calibri" pitchFamily="34" charset="-120"/>
              </a:rPr>
              <a:t>Matig</a:t>
            </a:r>
            <a:r>
              <a:rPr lang="en-US" sz="1150" dirty="0">
                <a:solidFill>
                  <a:srgbClr val="333333"/>
                </a:solidFill>
                <a:latin typeface="Calibri" pitchFamily="34" charset="0"/>
                <a:cs typeface="Calibri" pitchFamily="34" charset="-120"/>
              </a:rPr>
              <a:t> </a:t>
            </a:r>
            <a:r>
              <a:rPr lang="en-US" sz="1150" dirty="0" err="1">
                <a:solidFill>
                  <a:srgbClr val="333333"/>
                </a:solidFill>
                <a:latin typeface="Calibri" pitchFamily="34" charset="0"/>
                <a:cs typeface="Calibri" pitchFamily="34" charset="-120"/>
              </a:rPr>
              <a:t>risico</a:t>
            </a:r>
            <a:endParaRPr lang="en-US" sz="1150" dirty="0"/>
          </a:p>
        </p:txBody>
      </p:sp>
      <p:sp>
        <p:nvSpPr>
          <p:cNvPr id="25" name="Shape 23"/>
          <p:cNvSpPr/>
          <p:nvPr/>
        </p:nvSpPr>
        <p:spPr>
          <a:xfrm>
            <a:off x="5486400" y="3355848"/>
            <a:ext cx="3337560" cy="493776"/>
          </a:xfrm>
          <a:prstGeom prst="rect">
            <a:avLst/>
          </a:prstGeom>
          <a:solidFill>
            <a:srgbClr val="CC6600">
              <a:alpha val="45000"/>
            </a:srgbClr>
          </a:solidFill>
          <a:ln w="12700">
            <a:solidFill>
              <a:srgbClr val="CC6600"/>
            </a:solidFill>
            <a:prstDash val="solid"/>
          </a:ln>
        </p:spPr>
        <p:txBody>
          <a:bodyPr/>
          <a:lstStyle/>
          <a:p>
            <a:endParaRPr lang="nl-NL"/>
          </a:p>
        </p:txBody>
      </p:sp>
      <p:sp>
        <p:nvSpPr>
          <p:cNvPr id="26" name="Text 24"/>
          <p:cNvSpPr/>
          <p:nvPr/>
        </p:nvSpPr>
        <p:spPr>
          <a:xfrm>
            <a:off x="5577840" y="3429000"/>
            <a:ext cx="1463040" cy="329184"/>
          </a:xfrm>
          <a:prstGeom prst="rect">
            <a:avLst/>
          </a:prstGeom>
          <a:noFill/>
          <a:ln/>
        </p:spPr>
        <p:txBody>
          <a:bodyPr wrap="square" rtlCol="0" anchor="ctr"/>
          <a:lstStyle/>
          <a:p>
            <a:pPr marL="0" indent="0">
              <a:buNone/>
            </a:pPr>
            <a:r>
              <a:rPr lang="en-US" sz="1250" b="1" dirty="0">
                <a:solidFill>
                  <a:srgbClr val="333333"/>
                </a:solidFill>
                <a:latin typeface="Calibri" pitchFamily="34" charset="0"/>
                <a:ea typeface="Calibri" pitchFamily="34" charset="-122"/>
                <a:cs typeface="Calibri" pitchFamily="34" charset="-120"/>
              </a:rPr>
              <a:t>26–28 mm</a:t>
            </a:r>
            <a:endParaRPr lang="en-US" sz="1250" dirty="0"/>
          </a:p>
        </p:txBody>
      </p:sp>
      <p:sp>
        <p:nvSpPr>
          <p:cNvPr id="27" name="Text 25"/>
          <p:cNvSpPr/>
          <p:nvPr/>
        </p:nvSpPr>
        <p:spPr>
          <a:xfrm>
            <a:off x="7132320" y="3447288"/>
            <a:ext cx="1600200" cy="310896"/>
          </a:xfrm>
          <a:prstGeom prst="rect">
            <a:avLst/>
          </a:prstGeom>
          <a:noFill/>
          <a:ln/>
        </p:spPr>
        <p:txBody>
          <a:bodyPr wrap="square" rtlCol="0" anchor="ctr"/>
          <a:lstStyle/>
          <a:p>
            <a:pPr marL="0" indent="0">
              <a:buNone/>
            </a:pPr>
            <a:r>
              <a:rPr lang="en-US" sz="1150" dirty="0">
                <a:solidFill>
                  <a:srgbClr val="333333"/>
                </a:solidFill>
                <a:latin typeface="Calibri" pitchFamily="34" charset="0"/>
                <a:ea typeface="Calibri" pitchFamily="34" charset="-122"/>
                <a:cs typeface="Calibri" pitchFamily="34" charset="-120"/>
              </a:rPr>
              <a:t>Hoog Risico </a:t>
            </a:r>
            <a:endParaRPr lang="en-US" sz="1150" dirty="0"/>
          </a:p>
        </p:txBody>
      </p:sp>
      <p:sp>
        <p:nvSpPr>
          <p:cNvPr id="28" name="Shape 26"/>
          <p:cNvSpPr/>
          <p:nvPr/>
        </p:nvSpPr>
        <p:spPr>
          <a:xfrm>
            <a:off x="5486400" y="3959352"/>
            <a:ext cx="3337560" cy="493776"/>
          </a:xfrm>
          <a:prstGeom prst="rect">
            <a:avLst/>
          </a:prstGeom>
          <a:solidFill>
            <a:srgbClr val="AA2200">
              <a:alpha val="45000"/>
            </a:srgbClr>
          </a:solidFill>
          <a:ln w="12700">
            <a:solidFill>
              <a:srgbClr val="AA2200"/>
            </a:solidFill>
            <a:prstDash val="solid"/>
          </a:ln>
        </p:spPr>
        <p:txBody>
          <a:bodyPr/>
          <a:lstStyle/>
          <a:p>
            <a:endParaRPr lang="nl-NL"/>
          </a:p>
        </p:txBody>
      </p:sp>
      <p:sp>
        <p:nvSpPr>
          <p:cNvPr id="29" name="Text 27"/>
          <p:cNvSpPr/>
          <p:nvPr/>
        </p:nvSpPr>
        <p:spPr>
          <a:xfrm>
            <a:off x="5577840" y="4032504"/>
            <a:ext cx="1463040" cy="329184"/>
          </a:xfrm>
          <a:prstGeom prst="rect">
            <a:avLst/>
          </a:prstGeom>
          <a:noFill/>
          <a:ln/>
        </p:spPr>
        <p:txBody>
          <a:bodyPr wrap="square" rtlCol="0" anchor="ctr"/>
          <a:lstStyle/>
          <a:p>
            <a:pPr marL="0" indent="0">
              <a:buNone/>
            </a:pPr>
            <a:r>
              <a:rPr lang="en-US" sz="1250" b="1" dirty="0">
                <a:solidFill>
                  <a:srgbClr val="333333"/>
                </a:solidFill>
                <a:latin typeface="Calibri" pitchFamily="34" charset="0"/>
                <a:ea typeface="Calibri" pitchFamily="34" charset="-122"/>
                <a:cs typeface="Calibri" pitchFamily="34" charset="-120"/>
              </a:rPr>
              <a:t>&gt; 28 mm</a:t>
            </a:r>
            <a:endParaRPr lang="en-US" sz="1250" dirty="0"/>
          </a:p>
        </p:txBody>
      </p:sp>
      <p:sp>
        <p:nvSpPr>
          <p:cNvPr id="30" name="Text 28"/>
          <p:cNvSpPr/>
          <p:nvPr/>
        </p:nvSpPr>
        <p:spPr>
          <a:xfrm>
            <a:off x="7132320" y="4050792"/>
            <a:ext cx="1600200" cy="310896"/>
          </a:xfrm>
          <a:prstGeom prst="rect">
            <a:avLst/>
          </a:prstGeom>
          <a:noFill/>
          <a:ln/>
        </p:spPr>
        <p:txBody>
          <a:bodyPr wrap="square" rtlCol="0" anchor="ctr"/>
          <a:lstStyle/>
          <a:p>
            <a:pPr marL="0" indent="0">
              <a:buNone/>
            </a:pPr>
            <a:r>
              <a:rPr lang="en-US" sz="1150" dirty="0">
                <a:solidFill>
                  <a:srgbClr val="333333"/>
                </a:solidFill>
                <a:latin typeface="Calibri" pitchFamily="34" charset="0"/>
                <a:ea typeface="Calibri" pitchFamily="34" charset="-122"/>
                <a:cs typeface="Calibri" pitchFamily="34" charset="-120"/>
              </a:rPr>
              <a:t>Zeer </a:t>
            </a:r>
            <a:r>
              <a:rPr lang="en-US" sz="1150" dirty="0" err="1">
                <a:solidFill>
                  <a:srgbClr val="333333"/>
                </a:solidFill>
                <a:latin typeface="Calibri" pitchFamily="34" charset="0"/>
                <a:ea typeface="Calibri" pitchFamily="34" charset="-122"/>
                <a:cs typeface="Calibri" pitchFamily="34" charset="-120"/>
              </a:rPr>
              <a:t>hoog</a:t>
            </a:r>
            <a:r>
              <a:rPr lang="en-US" sz="1150" dirty="0">
                <a:solidFill>
                  <a:srgbClr val="333333"/>
                </a:solidFill>
                <a:latin typeface="Calibri" pitchFamily="34" charset="0"/>
                <a:ea typeface="Calibri" pitchFamily="34" charset="-122"/>
                <a:cs typeface="Calibri" pitchFamily="34" charset="-120"/>
              </a:rPr>
              <a:t> Risico </a:t>
            </a:r>
            <a:endParaRPr lang="en-US" sz="1150" dirty="0"/>
          </a:p>
        </p:txBody>
      </p:sp>
      <p:sp>
        <p:nvSpPr>
          <p:cNvPr id="31" name="Text 29"/>
          <p:cNvSpPr/>
          <p:nvPr/>
        </p:nvSpPr>
        <p:spPr>
          <a:xfrm>
            <a:off x="5486400" y="4224528"/>
            <a:ext cx="3337560" cy="347472"/>
          </a:xfrm>
          <a:prstGeom prst="rect">
            <a:avLst/>
          </a:prstGeom>
          <a:noFill/>
          <a:ln/>
        </p:spPr>
        <p:txBody>
          <a:bodyPr wrap="square" rtlCol="0" anchor="ctr"/>
          <a:lstStyle/>
          <a:p>
            <a:pPr marL="0" indent="0" algn="ctr">
              <a:buNone/>
            </a:pPr>
            <a:r>
              <a:rPr lang="en-US" sz="1100" dirty="0">
                <a:solidFill>
                  <a:srgbClr val="CC6600"/>
                </a:solidFill>
                <a:latin typeface="Calibri" pitchFamily="34" charset="0"/>
                <a:ea typeface="Calibri" pitchFamily="34" charset="-122"/>
                <a:cs typeface="Calibri" pitchFamily="34" charset="-120"/>
              </a:rPr>
              <a:t>⚠  Kritische drempel: 26 mm</a:t>
            </a:r>
            <a:endParaRPr lang="en-US" sz="1100" dirty="0"/>
          </a:p>
        </p:txBody>
      </p:sp>
      <p:sp>
        <p:nvSpPr>
          <p:cNvPr id="32" name="Shape 30"/>
          <p:cNvSpPr/>
          <p:nvPr/>
        </p:nvSpPr>
        <p:spPr>
          <a:xfrm>
            <a:off x="320040" y="4645152"/>
            <a:ext cx="8503920" cy="0"/>
          </a:xfrm>
          <a:prstGeom prst="line">
            <a:avLst/>
          </a:prstGeom>
          <a:noFill/>
          <a:ln w="15240">
            <a:solidFill>
              <a:srgbClr val="00AFDC"/>
            </a:solidFill>
            <a:prstDash val="solid"/>
          </a:ln>
        </p:spPr>
        <p:txBody>
          <a:bodyPr/>
          <a:lstStyle/>
          <a:p>
            <a:endParaRPr lang="nl-NL"/>
          </a:p>
        </p:txBody>
      </p:sp>
      <p:pic>
        <p:nvPicPr>
          <p:cNvPr id="33"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1005840"/>
          </a:xfrm>
          <a:prstGeom prst="rect">
            <a:avLst/>
          </a:prstGeom>
          <a:solidFill>
            <a:srgbClr val="00AFDC"/>
          </a:solidFill>
          <a:ln w="12700">
            <a:solidFill>
              <a:srgbClr val="00AFDC"/>
            </a:solidFill>
            <a:prstDash val="solid"/>
          </a:ln>
        </p:spPr>
        <p:txBody>
          <a:bodyPr/>
          <a:lstStyle/>
          <a:p>
            <a:endParaRPr lang="nl-NL"/>
          </a:p>
        </p:txBody>
      </p:sp>
      <p:sp>
        <p:nvSpPr>
          <p:cNvPr id="3" name="Text 1"/>
          <p:cNvSpPr/>
          <p:nvPr/>
        </p:nvSpPr>
        <p:spPr>
          <a:xfrm>
            <a:off x="502920" y="274320"/>
            <a:ext cx="7315200" cy="777240"/>
          </a:xfrm>
          <a:prstGeom prst="rect">
            <a:avLst/>
          </a:prstGeom>
          <a:noFill/>
          <a:ln/>
        </p:spPr>
        <p:txBody>
          <a:bodyPr wrap="square" rtlCol="0" anchor="ctr"/>
          <a:lstStyle/>
          <a:p>
            <a:pPr marL="0" indent="0">
              <a:buNone/>
            </a:pPr>
            <a:r>
              <a:rPr lang="en-US" sz="2600" b="1" dirty="0">
                <a:solidFill>
                  <a:srgbClr val="FFFFFF"/>
                </a:solidFill>
                <a:latin typeface="Calibri" pitchFamily="34" charset="0"/>
                <a:ea typeface="Calibri" pitchFamily="34" charset="-122"/>
                <a:cs typeface="Calibri" pitchFamily="34" charset="-120"/>
              </a:rPr>
              <a:t>Myopie: </a:t>
            </a:r>
            <a:r>
              <a:rPr lang="en-US" sz="2600" b="1" dirty="0" err="1">
                <a:solidFill>
                  <a:srgbClr val="FFFFFF"/>
                </a:solidFill>
                <a:latin typeface="Calibri" pitchFamily="34" charset="0"/>
                <a:ea typeface="Calibri" pitchFamily="34" charset="-122"/>
                <a:cs typeface="Calibri" pitchFamily="34" charset="-120"/>
              </a:rPr>
              <a:t>een</a:t>
            </a:r>
            <a:r>
              <a:rPr lang="en-US" sz="2600" b="1" dirty="0">
                <a:solidFill>
                  <a:srgbClr val="FFFFFF"/>
                </a:solidFill>
                <a:latin typeface="Calibri" pitchFamily="34" charset="0"/>
                <a:ea typeface="Calibri" pitchFamily="34" charset="-122"/>
                <a:cs typeface="Calibri" pitchFamily="34" charset="-120"/>
              </a:rPr>
              <a:t> </a:t>
            </a:r>
            <a:r>
              <a:rPr lang="en-US" sz="2600" b="1" dirty="0" err="1">
                <a:solidFill>
                  <a:srgbClr val="FFFFFF"/>
                </a:solidFill>
                <a:latin typeface="Calibri" pitchFamily="34" charset="0"/>
                <a:ea typeface="Calibri" pitchFamily="34" charset="-122"/>
                <a:cs typeface="Calibri" pitchFamily="34" charset="-120"/>
              </a:rPr>
              <a:t>wereldwijde</a:t>
            </a:r>
            <a:r>
              <a:rPr lang="en-US" sz="2600" b="1" dirty="0">
                <a:solidFill>
                  <a:srgbClr val="FFFFFF"/>
                </a:solidFill>
                <a:latin typeface="Calibri" pitchFamily="34" charset="0"/>
                <a:ea typeface="Calibri" pitchFamily="34" charset="-122"/>
                <a:cs typeface="Calibri" pitchFamily="34" charset="-120"/>
              </a:rPr>
              <a:t> </a:t>
            </a:r>
            <a:r>
              <a:rPr lang="en-US" sz="2600" b="1" dirty="0" err="1">
                <a:solidFill>
                  <a:srgbClr val="FFFFFF"/>
                </a:solidFill>
                <a:latin typeface="Calibri" pitchFamily="34" charset="0"/>
                <a:ea typeface="Calibri" pitchFamily="34" charset="-122"/>
                <a:cs typeface="Calibri" pitchFamily="34" charset="-120"/>
              </a:rPr>
              <a:t>pandemie</a:t>
            </a:r>
            <a:endParaRPr lang="en-US" sz="2600" dirty="0"/>
          </a:p>
        </p:txBody>
      </p:sp>
      <p:sp>
        <p:nvSpPr>
          <p:cNvPr id="5" name="Text 3"/>
          <p:cNvSpPr/>
          <p:nvPr/>
        </p:nvSpPr>
        <p:spPr>
          <a:xfrm>
            <a:off x="411480" y="1280160"/>
            <a:ext cx="4572000" cy="347472"/>
          </a:xfrm>
          <a:prstGeom prst="rect">
            <a:avLst/>
          </a:prstGeom>
          <a:noFill/>
          <a:ln/>
        </p:spPr>
        <p:txBody>
          <a:bodyPr wrap="square" rtlCol="0" anchor="ctr"/>
          <a:lstStyle/>
          <a:p>
            <a:pPr marL="0" indent="0">
              <a:buNone/>
            </a:pPr>
            <a:r>
              <a:rPr lang="en-US" sz="1200" dirty="0" err="1">
                <a:solidFill>
                  <a:srgbClr val="666666"/>
                </a:solidFill>
                <a:latin typeface="Calibri" pitchFamily="34" charset="0"/>
                <a:ea typeface="Calibri" pitchFamily="34" charset="-122"/>
                <a:cs typeface="Calibri" pitchFamily="34" charset="-120"/>
              </a:rPr>
              <a:t>Wereldwijde</a:t>
            </a:r>
            <a:r>
              <a:rPr lang="en-US" sz="1200" dirty="0">
                <a:solidFill>
                  <a:srgbClr val="666666"/>
                </a:solidFill>
                <a:latin typeface="Calibri" pitchFamily="34" charset="0"/>
                <a:ea typeface="Calibri" pitchFamily="34" charset="-122"/>
                <a:cs typeface="Calibri" pitchFamily="34" charset="-120"/>
              </a:rPr>
              <a:t> </a:t>
            </a:r>
            <a:r>
              <a:rPr lang="en-US" sz="1200" dirty="0" err="1">
                <a:solidFill>
                  <a:srgbClr val="666666"/>
                </a:solidFill>
                <a:latin typeface="Calibri" pitchFamily="34" charset="0"/>
                <a:ea typeface="Calibri" pitchFamily="34" charset="-122"/>
                <a:cs typeface="Calibri" pitchFamily="34" charset="-120"/>
              </a:rPr>
              <a:t>toename</a:t>
            </a:r>
            <a:r>
              <a:rPr lang="en-US" sz="1200" dirty="0">
                <a:solidFill>
                  <a:srgbClr val="666666"/>
                </a:solidFill>
                <a:latin typeface="Calibri" pitchFamily="34" charset="0"/>
                <a:ea typeface="Calibri" pitchFamily="34" charset="-122"/>
                <a:cs typeface="Calibri" pitchFamily="34" charset="-120"/>
              </a:rPr>
              <a:t>: van 23% naar 50% in 50 jaar</a:t>
            </a:r>
            <a:endParaRPr lang="en-US" sz="1200" dirty="0"/>
          </a:p>
        </p:txBody>
      </p:sp>
      <p:graphicFrame>
        <p:nvGraphicFramePr>
          <p:cNvPr id="6" name="Chart 0"/>
          <p:cNvGraphicFramePr/>
          <p:nvPr/>
        </p:nvGraphicFramePr>
        <p:xfrm>
          <a:off x="274320" y="1664208"/>
          <a:ext cx="4206240" cy="265176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4"/>
          <p:cNvSpPr/>
          <p:nvPr/>
        </p:nvSpPr>
        <p:spPr>
          <a:xfrm>
            <a:off x="4709160" y="1664208"/>
            <a:ext cx="4114800" cy="347472"/>
          </a:xfrm>
          <a:prstGeom prst="rect">
            <a:avLst/>
          </a:prstGeom>
          <a:noFill/>
          <a:ln/>
        </p:spPr>
        <p:txBody>
          <a:bodyPr wrap="square" rtlCol="0" anchor="ctr"/>
          <a:lstStyle/>
          <a:p>
            <a:pPr marL="0" indent="0">
              <a:buNone/>
            </a:pPr>
            <a:r>
              <a:rPr lang="en-US" sz="1300" b="1" dirty="0">
                <a:solidFill>
                  <a:srgbClr val="006991"/>
                </a:solidFill>
                <a:latin typeface="Calibri" pitchFamily="34" charset="0"/>
                <a:ea typeface="Calibri" pitchFamily="34" charset="-122"/>
                <a:cs typeface="Calibri" pitchFamily="34" charset="-120"/>
              </a:rPr>
              <a:t>Prevalentie per regio (jongeren)</a:t>
            </a:r>
            <a:endParaRPr lang="en-US" sz="1300" dirty="0"/>
          </a:p>
        </p:txBody>
      </p:sp>
      <p:sp>
        <p:nvSpPr>
          <p:cNvPr id="8" name="Text 5"/>
          <p:cNvSpPr/>
          <p:nvPr/>
        </p:nvSpPr>
        <p:spPr>
          <a:xfrm>
            <a:off x="4709160" y="2103120"/>
            <a:ext cx="1828800" cy="365760"/>
          </a:xfrm>
          <a:prstGeom prst="rect">
            <a:avLst/>
          </a:prstGeom>
          <a:noFill/>
          <a:ln/>
        </p:spPr>
        <p:txBody>
          <a:bodyPr wrap="square" rtlCol="0" anchor="ctr"/>
          <a:lstStyle/>
          <a:p>
            <a:pPr marL="0" indent="0">
              <a:buNone/>
            </a:pPr>
            <a:r>
              <a:rPr lang="en-US" sz="1200" dirty="0">
                <a:solidFill>
                  <a:srgbClr val="333333"/>
                </a:solidFill>
                <a:latin typeface="Calibri" pitchFamily="34" charset="0"/>
                <a:ea typeface="Calibri" pitchFamily="34" charset="-122"/>
                <a:cs typeface="Calibri" pitchFamily="34" charset="-120"/>
              </a:rPr>
              <a:t>Oost-Azië</a:t>
            </a:r>
            <a:endParaRPr lang="en-US" sz="1200" dirty="0"/>
          </a:p>
        </p:txBody>
      </p:sp>
      <p:sp>
        <p:nvSpPr>
          <p:cNvPr id="9" name="Shape 6"/>
          <p:cNvSpPr/>
          <p:nvPr/>
        </p:nvSpPr>
        <p:spPr>
          <a:xfrm>
            <a:off x="6537960" y="2157984"/>
            <a:ext cx="1828800" cy="237744"/>
          </a:xfrm>
          <a:prstGeom prst="rect">
            <a:avLst/>
          </a:prstGeom>
          <a:solidFill>
            <a:srgbClr val="E6E6E6"/>
          </a:solidFill>
          <a:ln w="12700">
            <a:solidFill>
              <a:srgbClr val="E6E6E6"/>
            </a:solidFill>
            <a:prstDash val="solid"/>
          </a:ln>
        </p:spPr>
        <p:txBody>
          <a:bodyPr/>
          <a:lstStyle/>
          <a:p>
            <a:endParaRPr lang="nl-NL"/>
          </a:p>
        </p:txBody>
      </p:sp>
      <p:sp>
        <p:nvSpPr>
          <p:cNvPr id="10" name="Shape 7"/>
          <p:cNvSpPr/>
          <p:nvPr/>
        </p:nvSpPr>
        <p:spPr>
          <a:xfrm>
            <a:off x="6537960" y="2157984"/>
            <a:ext cx="1463040" cy="237744"/>
          </a:xfrm>
          <a:prstGeom prst="rect">
            <a:avLst/>
          </a:prstGeom>
          <a:solidFill>
            <a:srgbClr val="AA2200"/>
          </a:solidFill>
          <a:ln w="12700">
            <a:solidFill>
              <a:srgbClr val="AA2200"/>
            </a:solidFill>
            <a:prstDash val="solid"/>
          </a:ln>
        </p:spPr>
        <p:txBody>
          <a:bodyPr/>
          <a:lstStyle/>
          <a:p>
            <a:endParaRPr lang="nl-NL"/>
          </a:p>
        </p:txBody>
      </p:sp>
      <p:sp>
        <p:nvSpPr>
          <p:cNvPr id="11" name="Text 8"/>
          <p:cNvSpPr/>
          <p:nvPr/>
        </p:nvSpPr>
        <p:spPr>
          <a:xfrm>
            <a:off x="8412480" y="2103120"/>
            <a:ext cx="502920" cy="365760"/>
          </a:xfrm>
          <a:prstGeom prst="rect">
            <a:avLst/>
          </a:prstGeom>
          <a:noFill/>
          <a:ln/>
        </p:spPr>
        <p:txBody>
          <a:bodyPr wrap="square" rtlCol="0" anchor="ctr"/>
          <a:lstStyle/>
          <a:p>
            <a:pPr marL="0" indent="0">
              <a:buNone/>
            </a:pPr>
            <a:r>
              <a:rPr lang="en-US" sz="1200" b="1" dirty="0">
                <a:solidFill>
                  <a:srgbClr val="006991"/>
                </a:solidFill>
                <a:latin typeface="Calibri" pitchFamily="34" charset="0"/>
                <a:ea typeface="Calibri" pitchFamily="34" charset="-122"/>
                <a:cs typeface="Calibri" pitchFamily="34" charset="-120"/>
              </a:rPr>
              <a:t>80%</a:t>
            </a:r>
            <a:endParaRPr lang="en-US" sz="1200" dirty="0"/>
          </a:p>
        </p:txBody>
      </p:sp>
      <p:sp>
        <p:nvSpPr>
          <p:cNvPr id="12" name="Text 9"/>
          <p:cNvSpPr/>
          <p:nvPr/>
        </p:nvSpPr>
        <p:spPr>
          <a:xfrm>
            <a:off x="4709160" y="2596896"/>
            <a:ext cx="1828800" cy="365760"/>
          </a:xfrm>
          <a:prstGeom prst="rect">
            <a:avLst/>
          </a:prstGeom>
          <a:noFill/>
          <a:ln/>
        </p:spPr>
        <p:txBody>
          <a:bodyPr wrap="square" rtlCol="0" anchor="ctr"/>
          <a:lstStyle/>
          <a:p>
            <a:pPr marL="0" indent="0">
              <a:buNone/>
            </a:pPr>
            <a:r>
              <a:rPr lang="en-US" sz="1200" dirty="0">
                <a:solidFill>
                  <a:srgbClr val="333333"/>
                </a:solidFill>
                <a:latin typeface="Calibri" pitchFamily="34" charset="0"/>
                <a:ea typeface="Calibri" pitchFamily="34" charset="-122"/>
                <a:cs typeface="Calibri" pitchFamily="34" charset="-120"/>
              </a:rPr>
              <a:t>Noord-Amerika</a:t>
            </a:r>
            <a:endParaRPr lang="en-US" sz="1200" dirty="0"/>
          </a:p>
        </p:txBody>
      </p:sp>
      <p:sp>
        <p:nvSpPr>
          <p:cNvPr id="13" name="Shape 10"/>
          <p:cNvSpPr/>
          <p:nvPr/>
        </p:nvSpPr>
        <p:spPr>
          <a:xfrm>
            <a:off x="6537960" y="2651760"/>
            <a:ext cx="1828800" cy="237744"/>
          </a:xfrm>
          <a:prstGeom prst="rect">
            <a:avLst/>
          </a:prstGeom>
          <a:solidFill>
            <a:srgbClr val="E6E6E6"/>
          </a:solidFill>
          <a:ln w="12700">
            <a:solidFill>
              <a:srgbClr val="E6E6E6"/>
            </a:solidFill>
            <a:prstDash val="solid"/>
          </a:ln>
        </p:spPr>
        <p:txBody>
          <a:bodyPr/>
          <a:lstStyle/>
          <a:p>
            <a:endParaRPr lang="nl-NL"/>
          </a:p>
        </p:txBody>
      </p:sp>
      <p:sp>
        <p:nvSpPr>
          <p:cNvPr id="14" name="Shape 11"/>
          <p:cNvSpPr/>
          <p:nvPr/>
        </p:nvSpPr>
        <p:spPr>
          <a:xfrm>
            <a:off x="6537960" y="2651760"/>
            <a:ext cx="768096" cy="237744"/>
          </a:xfrm>
          <a:prstGeom prst="rect">
            <a:avLst/>
          </a:prstGeom>
          <a:solidFill>
            <a:srgbClr val="CC6600"/>
          </a:solidFill>
          <a:ln w="12700">
            <a:solidFill>
              <a:srgbClr val="CC6600"/>
            </a:solidFill>
            <a:prstDash val="solid"/>
          </a:ln>
        </p:spPr>
        <p:txBody>
          <a:bodyPr/>
          <a:lstStyle/>
          <a:p>
            <a:endParaRPr lang="nl-NL"/>
          </a:p>
        </p:txBody>
      </p:sp>
      <p:sp>
        <p:nvSpPr>
          <p:cNvPr id="15" name="Text 12"/>
          <p:cNvSpPr/>
          <p:nvPr/>
        </p:nvSpPr>
        <p:spPr>
          <a:xfrm>
            <a:off x="8412480" y="2596896"/>
            <a:ext cx="502920" cy="365760"/>
          </a:xfrm>
          <a:prstGeom prst="rect">
            <a:avLst/>
          </a:prstGeom>
          <a:noFill/>
          <a:ln/>
        </p:spPr>
        <p:txBody>
          <a:bodyPr wrap="square" rtlCol="0" anchor="ctr"/>
          <a:lstStyle/>
          <a:p>
            <a:pPr marL="0" indent="0">
              <a:buNone/>
            </a:pPr>
            <a:r>
              <a:rPr lang="en-US" sz="1200" b="1" dirty="0">
                <a:solidFill>
                  <a:srgbClr val="006991"/>
                </a:solidFill>
                <a:latin typeface="Calibri" pitchFamily="34" charset="0"/>
                <a:ea typeface="Calibri" pitchFamily="34" charset="-122"/>
                <a:cs typeface="Calibri" pitchFamily="34" charset="-120"/>
              </a:rPr>
              <a:t>42%</a:t>
            </a:r>
            <a:endParaRPr lang="en-US" sz="1200" dirty="0"/>
          </a:p>
        </p:txBody>
      </p:sp>
      <p:sp>
        <p:nvSpPr>
          <p:cNvPr id="16" name="Text 13"/>
          <p:cNvSpPr/>
          <p:nvPr/>
        </p:nvSpPr>
        <p:spPr>
          <a:xfrm>
            <a:off x="4709160" y="3090672"/>
            <a:ext cx="1828800" cy="365760"/>
          </a:xfrm>
          <a:prstGeom prst="rect">
            <a:avLst/>
          </a:prstGeom>
          <a:noFill/>
          <a:ln/>
        </p:spPr>
        <p:txBody>
          <a:bodyPr wrap="square" rtlCol="0" anchor="ctr"/>
          <a:lstStyle/>
          <a:p>
            <a:pPr marL="0" indent="0">
              <a:buNone/>
            </a:pPr>
            <a:r>
              <a:rPr lang="en-US" sz="1200" dirty="0">
                <a:solidFill>
                  <a:srgbClr val="333333"/>
                </a:solidFill>
                <a:latin typeface="Calibri" pitchFamily="34" charset="0"/>
                <a:ea typeface="Calibri" pitchFamily="34" charset="-122"/>
                <a:cs typeface="Calibri" pitchFamily="34" charset="-120"/>
              </a:rPr>
              <a:t>Europa</a:t>
            </a:r>
            <a:endParaRPr lang="en-US" sz="1200" dirty="0"/>
          </a:p>
        </p:txBody>
      </p:sp>
      <p:sp>
        <p:nvSpPr>
          <p:cNvPr id="17" name="Shape 14"/>
          <p:cNvSpPr/>
          <p:nvPr/>
        </p:nvSpPr>
        <p:spPr>
          <a:xfrm>
            <a:off x="6537960" y="3145536"/>
            <a:ext cx="1828800" cy="237744"/>
          </a:xfrm>
          <a:prstGeom prst="rect">
            <a:avLst/>
          </a:prstGeom>
          <a:solidFill>
            <a:srgbClr val="E6E6E6"/>
          </a:solidFill>
          <a:ln w="12700">
            <a:solidFill>
              <a:srgbClr val="E6E6E6"/>
            </a:solidFill>
            <a:prstDash val="solid"/>
          </a:ln>
        </p:spPr>
        <p:txBody>
          <a:bodyPr/>
          <a:lstStyle/>
          <a:p>
            <a:endParaRPr lang="nl-NL"/>
          </a:p>
        </p:txBody>
      </p:sp>
      <p:sp>
        <p:nvSpPr>
          <p:cNvPr id="18" name="Shape 15"/>
          <p:cNvSpPr/>
          <p:nvPr/>
        </p:nvSpPr>
        <p:spPr>
          <a:xfrm>
            <a:off x="6537960" y="3145536"/>
            <a:ext cx="640080" cy="237744"/>
          </a:xfrm>
          <a:prstGeom prst="rect">
            <a:avLst/>
          </a:prstGeom>
          <a:solidFill>
            <a:srgbClr val="006991"/>
          </a:solidFill>
          <a:ln w="12700">
            <a:solidFill>
              <a:srgbClr val="006991"/>
            </a:solidFill>
            <a:prstDash val="solid"/>
          </a:ln>
        </p:spPr>
        <p:txBody>
          <a:bodyPr/>
          <a:lstStyle/>
          <a:p>
            <a:endParaRPr lang="nl-NL"/>
          </a:p>
        </p:txBody>
      </p:sp>
      <p:sp>
        <p:nvSpPr>
          <p:cNvPr id="19" name="Text 16"/>
          <p:cNvSpPr/>
          <p:nvPr/>
        </p:nvSpPr>
        <p:spPr>
          <a:xfrm>
            <a:off x="8412480" y="3090672"/>
            <a:ext cx="502920" cy="365760"/>
          </a:xfrm>
          <a:prstGeom prst="rect">
            <a:avLst/>
          </a:prstGeom>
          <a:noFill/>
          <a:ln/>
        </p:spPr>
        <p:txBody>
          <a:bodyPr wrap="square" rtlCol="0" anchor="ctr"/>
          <a:lstStyle/>
          <a:p>
            <a:pPr marL="0" indent="0">
              <a:buNone/>
            </a:pPr>
            <a:r>
              <a:rPr lang="en-US" sz="1200" b="1" dirty="0">
                <a:solidFill>
                  <a:srgbClr val="006991"/>
                </a:solidFill>
                <a:latin typeface="Calibri" pitchFamily="34" charset="0"/>
                <a:ea typeface="Calibri" pitchFamily="34" charset="-122"/>
                <a:cs typeface="Calibri" pitchFamily="34" charset="-120"/>
              </a:rPr>
              <a:t>35%</a:t>
            </a:r>
            <a:endParaRPr lang="en-US" sz="1200" dirty="0"/>
          </a:p>
        </p:txBody>
      </p:sp>
      <p:sp>
        <p:nvSpPr>
          <p:cNvPr id="20" name="Text 17"/>
          <p:cNvSpPr/>
          <p:nvPr/>
        </p:nvSpPr>
        <p:spPr>
          <a:xfrm>
            <a:off x="4709160" y="3584448"/>
            <a:ext cx="1828800" cy="365760"/>
          </a:xfrm>
          <a:prstGeom prst="rect">
            <a:avLst/>
          </a:prstGeom>
          <a:noFill/>
          <a:ln/>
        </p:spPr>
        <p:txBody>
          <a:bodyPr wrap="square" rtlCol="0" anchor="ctr"/>
          <a:lstStyle/>
          <a:p>
            <a:pPr marL="0" indent="0">
              <a:buNone/>
            </a:pPr>
            <a:r>
              <a:rPr lang="en-US" sz="1200" dirty="0">
                <a:solidFill>
                  <a:srgbClr val="333333"/>
                </a:solidFill>
                <a:latin typeface="Calibri" pitchFamily="34" charset="0"/>
                <a:ea typeface="Calibri" pitchFamily="34" charset="-122"/>
                <a:cs typeface="Calibri" pitchFamily="34" charset="-120"/>
              </a:rPr>
              <a:t>Z.-Oost Azië</a:t>
            </a:r>
            <a:endParaRPr lang="en-US" sz="1200" dirty="0"/>
          </a:p>
        </p:txBody>
      </p:sp>
      <p:sp>
        <p:nvSpPr>
          <p:cNvPr id="21" name="Shape 18"/>
          <p:cNvSpPr/>
          <p:nvPr/>
        </p:nvSpPr>
        <p:spPr>
          <a:xfrm>
            <a:off x="6537960" y="3639312"/>
            <a:ext cx="1828800" cy="237744"/>
          </a:xfrm>
          <a:prstGeom prst="rect">
            <a:avLst/>
          </a:prstGeom>
          <a:solidFill>
            <a:srgbClr val="E6E6E6"/>
          </a:solidFill>
          <a:ln w="12700">
            <a:solidFill>
              <a:srgbClr val="E6E6E6"/>
            </a:solidFill>
            <a:prstDash val="solid"/>
          </a:ln>
        </p:spPr>
        <p:txBody>
          <a:bodyPr/>
          <a:lstStyle/>
          <a:p>
            <a:endParaRPr lang="nl-NL"/>
          </a:p>
        </p:txBody>
      </p:sp>
      <p:sp>
        <p:nvSpPr>
          <p:cNvPr id="22" name="Shape 19"/>
          <p:cNvSpPr/>
          <p:nvPr/>
        </p:nvSpPr>
        <p:spPr>
          <a:xfrm>
            <a:off x="6537960" y="3639312"/>
            <a:ext cx="548640" cy="237744"/>
          </a:xfrm>
          <a:prstGeom prst="rect">
            <a:avLst/>
          </a:prstGeom>
          <a:solidFill>
            <a:srgbClr val="00AFDC"/>
          </a:solidFill>
          <a:ln w="12700">
            <a:solidFill>
              <a:srgbClr val="00AFDC"/>
            </a:solidFill>
            <a:prstDash val="solid"/>
          </a:ln>
        </p:spPr>
        <p:txBody>
          <a:bodyPr/>
          <a:lstStyle/>
          <a:p>
            <a:endParaRPr lang="nl-NL"/>
          </a:p>
        </p:txBody>
      </p:sp>
      <p:sp>
        <p:nvSpPr>
          <p:cNvPr id="23" name="Text 20"/>
          <p:cNvSpPr/>
          <p:nvPr/>
        </p:nvSpPr>
        <p:spPr>
          <a:xfrm>
            <a:off x="8412480" y="3584448"/>
            <a:ext cx="502920" cy="365760"/>
          </a:xfrm>
          <a:prstGeom prst="rect">
            <a:avLst/>
          </a:prstGeom>
          <a:noFill/>
          <a:ln/>
        </p:spPr>
        <p:txBody>
          <a:bodyPr wrap="square" rtlCol="0" anchor="ctr"/>
          <a:lstStyle/>
          <a:p>
            <a:pPr marL="0" indent="0">
              <a:buNone/>
            </a:pPr>
            <a:r>
              <a:rPr lang="en-US" sz="1200" b="1" dirty="0">
                <a:solidFill>
                  <a:srgbClr val="006991"/>
                </a:solidFill>
                <a:latin typeface="Calibri" pitchFamily="34" charset="0"/>
                <a:ea typeface="Calibri" pitchFamily="34" charset="-122"/>
                <a:cs typeface="Calibri" pitchFamily="34" charset="-120"/>
              </a:rPr>
              <a:t>30%</a:t>
            </a:r>
            <a:endParaRPr lang="en-US" sz="1200" dirty="0"/>
          </a:p>
        </p:txBody>
      </p:sp>
      <p:sp>
        <p:nvSpPr>
          <p:cNvPr id="24" name="Text 21"/>
          <p:cNvSpPr/>
          <p:nvPr/>
        </p:nvSpPr>
        <p:spPr>
          <a:xfrm>
            <a:off x="4709160" y="4078224"/>
            <a:ext cx="1828800" cy="365760"/>
          </a:xfrm>
          <a:prstGeom prst="rect">
            <a:avLst/>
          </a:prstGeom>
          <a:noFill/>
          <a:ln/>
        </p:spPr>
        <p:txBody>
          <a:bodyPr wrap="square" rtlCol="0" anchor="ctr"/>
          <a:lstStyle/>
          <a:p>
            <a:pPr marL="0" indent="0">
              <a:buNone/>
            </a:pPr>
            <a:r>
              <a:rPr lang="en-US" sz="1200" dirty="0">
                <a:solidFill>
                  <a:srgbClr val="333333"/>
                </a:solidFill>
                <a:latin typeface="Calibri" pitchFamily="34" charset="0"/>
                <a:ea typeface="Calibri" pitchFamily="34" charset="-122"/>
                <a:cs typeface="Calibri" pitchFamily="34" charset="-120"/>
              </a:rPr>
              <a:t>Lat. Amerika</a:t>
            </a:r>
            <a:endParaRPr lang="en-US" sz="1200" dirty="0"/>
          </a:p>
        </p:txBody>
      </p:sp>
      <p:sp>
        <p:nvSpPr>
          <p:cNvPr id="25" name="Shape 22"/>
          <p:cNvSpPr/>
          <p:nvPr/>
        </p:nvSpPr>
        <p:spPr>
          <a:xfrm>
            <a:off x="6537960" y="4133088"/>
            <a:ext cx="1828800" cy="237744"/>
          </a:xfrm>
          <a:prstGeom prst="rect">
            <a:avLst/>
          </a:prstGeom>
          <a:solidFill>
            <a:srgbClr val="E6E6E6"/>
          </a:solidFill>
          <a:ln w="12700">
            <a:solidFill>
              <a:srgbClr val="E6E6E6"/>
            </a:solidFill>
            <a:prstDash val="solid"/>
          </a:ln>
        </p:spPr>
        <p:txBody>
          <a:bodyPr/>
          <a:lstStyle/>
          <a:p>
            <a:endParaRPr lang="nl-NL"/>
          </a:p>
        </p:txBody>
      </p:sp>
      <p:sp>
        <p:nvSpPr>
          <p:cNvPr id="26" name="Shape 23"/>
          <p:cNvSpPr/>
          <p:nvPr/>
        </p:nvSpPr>
        <p:spPr>
          <a:xfrm>
            <a:off x="6537960" y="4133088"/>
            <a:ext cx="274320" cy="237744"/>
          </a:xfrm>
          <a:prstGeom prst="rect">
            <a:avLst/>
          </a:prstGeom>
          <a:solidFill>
            <a:srgbClr val="7FB4C8"/>
          </a:solidFill>
          <a:ln w="12700">
            <a:solidFill>
              <a:srgbClr val="7FB4C8"/>
            </a:solidFill>
            <a:prstDash val="solid"/>
          </a:ln>
        </p:spPr>
        <p:txBody>
          <a:bodyPr/>
          <a:lstStyle/>
          <a:p>
            <a:endParaRPr lang="nl-NL"/>
          </a:p>
        </p:txBody>
      </p:sp>
      <p:sp>
        <p:nvSpPr>
          <p:cNvPr id="27" name="Text 24"/>
          <p:cNvSpPr/>
          <p:nvPr/>
        </p:nvSpPr>
        <p:spPr>
          <a:xfrm>
            <a:off x="8412480" y="4078224"/>
            <a:ext cx="502920" cy="365760"/>
          </a:xfrm>
          <a:prstGeom prst="rect">
            <a:avLst/>
          </a:prstGeom>
          <a:noFill/>
          <a:ln/>
        </p:spPr>
        <p:txBody>
          <a:bodyPr wrap="square" rtlCol="0" anchor="ctr"/>
          <a:lstStyle/>
          <a:p>
            <a:pPr marL="0" indent="0">
              <a:buNone/>
            </a:pPr>
            <a:r>
              <a:rPr lang="en-US" sz="1200" b="1" dirty="0">
                <a:solidFill>
                  <a:srgbClr val="006991"/>
                </a:solidFill>
                <a:latin typeface="Calibri" pitchFamily="34" charset="0"/>
                <a:ea typeface="Calibri" pitchFamily="34" charset="-122"/>
                <a:cs typeface="Calibri" pitchFamily="34" charset="-120"/>
              </a:rPr>
              <a:t>15%</a:t>
            </a:r>
            <a:endParaRPr lang="en-US" sz="1200" dirty="0"/>
          </a:p>
        </p:txBody>
      </p:sp>
      <p:sp>
        <p:nvSpPr>
          <p:cNvPr id="28" name="Shape 25"/>
          <p:cNvSpPr/>
          <p:nvPr/>
        </p:nvSpPr>
        <p:spPr>
          <a:xfrm>
            <a:off x="320040" y="4407408"/>
            <a:ext cx="4114800" cy="685800"/>
          </a:xfrm>
          <a:prstGeom prst="rect">
            <a:avLst/>
          </a:prstGeom>
          <a:solidFill>
            <a:srgbClr val="E8F6FC"/>
          </a:solidFill>
          <a:ln w="10160">
            <a:solidFill>
              <a:srgbClr val="00AFDC"/>
            </a:solidFill>
            <a:prstDash val="solid"/>
          </a:ln>
        </p:spPr>
        <p:txBody>
          <a:bodyPr/>
          <a:lstStyle/>
          <a:p>
            <a:endParaRPr lang="nl-NL"/>
          </a:p>
        </p:txBody>
      </p:sp>
      <p:sp>
        <p:nvSpPr>
          <p:cNvPr id="29" name="Text 26"/>
          <p:cNvSpPr/>
          <p:nvPr/>
        </p:nvSpPr>
        <p:spPr>
          <a:xfrm>
            <a:off x="475488" y="4453128"/>
            <a:ext cx="3749040" cy="292608"/>
          </a:xfrm>
          <a:prstGeom prst="rect">
            <a:avLst/>
          </a:prstGeom>
          <a:noFill/>
          <a:ln/>
        </p:spPr>
        <p:txBody>
          <a:bodyPr wrap="square" rtlCol="0" anchor="ctr"/>
          <a:lstStyle/>
          <a:p>
            <a:pPr marL="0" indent="0">
              <a:buNone/>
            </a:pPr>
            <a:r>
              <a:rPr lang="en-US" sz="1200" b="1" dirty="0">
                <a:solidFill>
                  <a:srgbClr val="006991"/>
                </a:solidFill>
                <a:latin typeface="Calibri" pitchFamily="34" charset="0"/>
                <a:ea typeface="Calibri" pitchFamily="34" charset="-122"/>
                <a:cs typeface="Calibri" pitchFamily="34" charset="-120"/>
              </a:rPr>
              <a:t>🇳🇱  Nederland &amp; Europa</a:t>
            </a:r>
            <a:endParaRPr lang="en-US" sz="1200" dirty="0"/>
          </a:p>
        </p:txBody>
      </p:sp>
      <p:sp>
        <p:nvSpPr>
          <p:cNvPr id="30" name="Text 27"/>
          <p:cNvSpPr/>
          <p:nvPr/>
        </p:nvSpPr>
        <p:spPr>
          <a:xfrm>
            <a:off x="475488" y="4709160"/>
            <a:ext cx="3749040" cy="256032"/>
          </a:xfrm>
          <a:prstGeom prst="rect">
            <a:avLst/>
          </a:prstGeom>
          <a:noFill/>
          <a:ln/>
        </p:spPr>
        <p:txBody>
          <a:bodyPr wrap="square" rtlCol="0" anchor="ctr"/>
          <a:lstStyle/>
          <a:p>
            <a:pPr marL="0" indent="0">
              <a:buNone/>
            </a:pPr>
            <a:r>
              <a:rPr lang="en-US" sz="1050" dirty="0">
                <a:solidFill>
                  <a:srgbClr val="666666"/>
                </a:solidFill>
                <a:latin typeface="Calibri" pitchFamily="34" charset="0"/>
                <a:ea typeface="Calibri" pitchFamily="34" charset="-122"/>
                <a:cs typeface="Calibri" pitchFamily="34" charset="-120"/>
              </a:rPr>
              <a:t>~23,5% volwassenen — stijgend bij adolescenten (tot 25%)</a:t>
            </a:r>
            <a:endParaRPr lang="en-US" sz="1050" dirty="0"/>
          </a:p>
        </p:txBody>
      </p:sp>
      <p:sp>
        <p:nvSpPr>
          <p:cNvPr id="31" name="Shape 28"/>
          <p:cNvSpPr/>
          <p:nvPr/>
        </p:nvSpPr>
        <p:spPr>
          <a:xfrm>
            <a:off x="4663440" y="4407408"/>
            <a:ext cx="4160520" cy="685800"/>
          </a:xfrm>
          <a:prstGeom prst="rect">
            <a:avLst/>
          </a:prstGeom>
          <a:solidFill>
            <a:srgbClr val="FDF0EC"/>
          </a:solidFill>
          <a:ln w="10160">
            <a:solidFill>
              <a:srgbClr val="CC6600"/>
            </a:solidFill>
            <a:prstDash val="solid"/>
          </a:ln>
        </p:spPr>
        <p:txBody>
          <a:bodyPr/>
          <a:lstStyle/>
          <a:p>
            <a:endParaRPr lang="nl-NL"/>
          </a:p>
        </p:txBody>
      </p:sp>
      <p:sp>
        <p:nvSpPr>
          <p:cNvPr id="32" name="Text 29"/>
          <p:cNvSpPr/>
          <p:nvPr/>
        </p:nvSpPr>
        <p:spPr>
          <a:xfrm>
            <a:off x="4818888" y="4453128"/>
            <a:ext cx="3840480" cy="292608"/>
          </a:xfrm>
          <a:prstGeom prst="rect">
            <a:avLst/>
          </a:prstGeom>
          <a:noFill/>
          <a:ln/>
        </p:spPr>
        <p:txBody>
          <a:bodyPr wrap="square" rtlCol="0" anchor="ctr"/>
          <a:lstStyle/>
          <a:p>
            <a:pPr marL="0" indent="0">
              <a:buNone/>
            </a:pPr>
            <a:r>
              <a:rPr lang="en-US" sz="1200" b="1" dirty="0">
                <a:solidFill>
                  <a:srgbClr val="AA2200"/>
                </a:solidFill>
                <a:latin typeface="Calibri" pitchFamily="34" charset="0"/>
                <a:ea typeface="Calibri" pitchFamily="34" charset="-122"/>
                <a:cs typeface="Calibri" pitchFamily="34" charset="-120"/>
              </a:rPr>
              <a:t>⚠  Hoge myopie (&gt; –6 D)</a:t>
            </a:r>
            <a:endParaRPr lang="en-US" sz="1200" dirty="0"/>
          </a:p>
        </p:txBody>
      </p:sp>
      <p:sp>
        <p:nvSpPr>
          <p:cNvPr id="33" name="Text 30"/>
          <p:cNvSpPr/>
          <p:nvPr/>
        </p:nvSpPr>
        <p:spPr>
          <a:xfrm>
            <a:off x="4818888" y="4709160"/>
            <a:ext cx="3840480" cy="256032"/>
          </a:xfrm>
          <a:prstGeom prst="rect">
            <a:avLst/>
          </a:prstGeom>
          <a:noFill/>
          <a:ln/>
        </p:spPr>
        <p:txBody>
          <a:bodyPr wrap="square" rtlCol="0" anchor="ctr"/>
          <a:lstStyle/>
          <a:p>
            <a:pPr marL="0" indent="0">
              <a:buNone/>
            </a:pPr>
            <a:r>
              <a:rPr lang="en-US" sz="1050" dirty="0">
                <a:solidFill>
                  <a:srgbClr val="666666"/>
                </a:solidFill>
                <a:latin typeface="Calibri" pitchFamily="34" charset="0"/>
                <a:ea typeface="Calibri" pitchFamily="34" charset="-122"/>
                <a:cs typeface="Calibri" pitchFamily="34" charset="-120"/>
              </a:rPr>
              <a:t>2,7% nu → 9,8% in 2050 = 938 miljoen hoog glaucoomrisico</a:t>
            </a:r>
            <a:endParaRPr lang="en-US" sz="10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960120"/>
          </a:xfrm>
          <a:prstGeom prst="rect">
            <a:avLst/>
          </a:prstGeom>
          <a:solidFill>
            <a:srgbClr val="00AFDC"/>
          </a:solidFill>
          <a:ln w="12700">
            <a:solidFill>
              <a:srgbClr val="00AFDC"/>
            </a:solidFill>
            <a:prstDash val="solid"/>
          </a:ln>
        </p:spPr>
        <p:txBody>
          <a:bodyPr/>
          <a:lstStyle/>
          <a:p>
            <a:endParaRPr lang="nl-NL"/>
          </a:p>
        </p:txBody>
      </p:sp>
      <p:sp>
        <p:nvSpPr>
          <p:cNvPr id="3" name="Text 1"/>
          <p:cNvSpPr/>
          <p:nvPr/>
        </p:nvSpPr>
        <p:spPr>
          <a:xfrm>
            <a:off x="502920" y="256032"/>
            <a:ext cx="7315200" cy="685800"/>
          </a:xfrm>
          <a:prstGeom prst="rect">
            <a:avLst/>
          </a:prstGeom>
          <a:noFill/>
          <a:ln/>
        </p:spPr>
        <p:txBody>
          <a:bodyPr wrap="square" rtlCol="0" anchor="ctr"/>
          <a:lstStyle/>
          <a:p>
            <a:pPr marL="0" indent="0">
              <a:buNone/>
            </a:pPr>
            <a:r>
              <a:rPr lang="en-US" sz="2100" b="1" dirty="0">
                <a:solidFill>
                  <a:srgbClr val="FFFFFF"/>
                </a:solidFill>
                <a:latin typeface="Calibri" pitchFamily="34" charset="0"/>
                <a:ea typeface="Calibri" pitchFamily="34" charset="-122"/>
                <a:cs typeface="Calibri" pitchFamily="34" charset="-120"/>
              </a:rPr>
              <a:t>Wereldkaarten: </a:t>
            </a:r>
            <a:r>
              <a:rPr lang="en-US" sz="2100" b="1" dirty="0" err="1">
                <a:solidFill>
                  <a:srgbClr val="FFFFFF"/>
                </a:solidFill>
                <a:latin typeface="Calibri" pitchFamily="34" charset="0"/>
                <a:ea typeface="Calibri" pitchFamily="34" charset="-122"/>
                <a:cs typeface="Calibri" pitchFamily="34" charset="-120"/>
              </a:rPr>
              <a:t>glaucoom</a:t>
            </a:r>
            <a:r>
              <a:rPr lang="en-US" sz="2100" b="1" dirty="0">
                <a:solidFill>
                  <a:srgbClr val="FFFFFF"/>
                </a:solidFill>
                <a:latin typeface="Calibri" pitchFamily="34" charset="0"/>
                <a:ea typeface="Calibri" pitchFamily="34" charset="-122"/>
                <a:cs typeface="Calibri" pitchFamily="34" charset="-120"/>
              </a:rPr>
              <a:t>-last en verandering per regio</a:t>
            </a:r>
            <a:endParaRPr lang="en-US" sz="2100" dirty="0"/>
          </a:p>
        </p:txBody>
      </p:sp>
      <p:pic>
        <p:nvPicPr>
          <p:cNvPr id="5" name="Image 0" descr="preencoded.png"/>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201168" y="1024128"/>
            <a:ext cx="5349240" cy="3337560"/>
          </a:xfrm>
          <a:prstGeom prst="rect">
            <a:avLst/>
          </a:prstGeom>
        </p:spPr>
      </p:pic>
      <p:pic>
        <p:nvPicPr>
          <p:cNvPr id="6" name="Image 1" descr="preencoded.png"/>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5623560" y="1033271"/>
            <a:ext cx="3246120" cy="3337560"/>
          </a:xfrm>
          <a:prstGeom prst="rect">
            <a:avLst/>
          </a:prstGeom>
        </p:spPr>
      </p:pic>
      <p:sp>
        <p:nvSpPr>
          <p:cNvPr id="7" name="Text 3"/>
          <p:cNvSpPr/>
          <p:nvPr/>
        </p:nvSpPr>
        <p:spPr>
          <a:xfrm>
            <a:off x="320040" y="1051560"/>
            <a:ext cx="2560320" cy="256032"/>
          </a:xfrm>
          <a:prstGeom prst="rect">
            <a:avLst/>
          </a:prstGeom>
          <a:noFill/>
          <a:ln/>
        </p:spPr>
        <p:txBody>
          <a:bodyPr wrap="square" rtlCol="0" anchor="ctr"/>
          <a:lstStyle/>
          <a:p>
            <a:pPr marL="0" indent="0">
              <a:buNone/>
            </a:pPr>
            <a:r>
              <a:rPr lang="en-US" sz="950" b="1" dirty="0">
                <a:solidFill>
                  <a:srgbClr val="006991"/>
                </a:solidFill>
                <a:latin typeface="Calibri" pitchFamily="34" charset="0"/>
                <a:ea typeface="Calibri" pitchFamily="34" charset="-122"/>
                <a:cs typeface="Calibri" pitchFamily="34" charset="-120"/>
              </a:rPr>
              <a:t>OAG-prevalentie 2024</a:t>
            </a:r>
            <a:endParaRPr lang="en-US" sz="950" dirty="0"/>
          </a:p>
        </p:txBody>
      </p:sp>
      <p:sp>
        <p:nvSpPr>
          <p:cNvPr id="8" name="Text 4"/>
          <p:cNvSpPr/>
          <p:nvPr/>
        </p:nvSpPr>
        <p:spPr>
          <a:xfrm>
            <a:off x="320040" y="2606040"/>
            <a:ext cx="2560320" cy="256032"/>
          </a:xfrm>
          <a:prstGeom prst="rect">
            <a:avLst/>
          </a:prstGeom>
          <a:noFill/>
          <a:ln/>
        </p:spPr>
        <p:txBody>
          <a:bodyPr wrap="square" rtlCol="0" anchor="ctr"/>
          <a:lstStyle/>
          <a:p>
            <a:pPr marL="0" indent="0">
              <a:buNone/>
            </a:pPr>
            <a:r>
              <a:rPr lang="en-US" sz="950" b="1" dirty="0">
                <a:solidFill>
                  <a:srgbClr val="006991"/>
                </a:solidFill>
                <a:latin typeface="Calibri" pitchFamily="34" charset="0"/>
                <a:ea typeface="Calibri" pitchFamily="34" charset="-122"/>
                <a:cs typeface="Calibri" pitchFamily="34" charset="-120"/>
              </a:rPr>
              <a:t>OAG-prevalentie 2060</a:t>
            </a:r>
            <a:endParaRPr lang="en-US" sz="950" dirty="0"/>
          </a:p>
        </p:txBody>
      </p:sp>
      <p:sp>
        <p:nvSpPr>
          <p:cNvPr id="9" name="Text 5"/>
          <p:cNvSpPr/>
          <p:nvPr/>
        </p:nvSpPr>
        <p:spPr>
          <a:xfrm>
            <a:off x="5875020" y="965544"/>
            <a:ext cx="2743200" cy="256032"/>
          </a:xfrm>
          <a:prstGeom prst="rect">
            <a:avLst/>
          </a:prstGeom>
          <a:noFill/>
          <a:ln/>
        </p:spPr>
        <p:txBody>
          <a:bodyPr wrap="square" rtlCol="0" anchor="ctr"/>
          <a:lstStyle/>
          <a:p>
            <a:pPr marL="0" indent="0">
              <a:buNone/>
            </a:pPr>
            <a:r>
              <a:rPr lang="en-US" sz="950" b="1" dirty="0">
                <a:solidFill>
                  <a:srgbClr val="006991"/>
                </a:solidFill>
                <a:latin typeface="Calibri" pitchFamily="34" charset="0"/>
                <a:ea typeface="Calibri" pitchFamily="34" charset="-122"/>
                <a:cs typeface="Calibri" pitchFamily="34" charset="-120"/>
              </a:rPr>
              <a:t>Toename 2024→2060 (%)</a:t>
            </a:r>
            <a:endParaRPr lang="en-US" sz="950" dirty="0"/>
          </a:p>
        </p:txBody>
      </p:sp>
      <p:sp>
        <p:nvSpPr>
          <p:cNvPr id="10" name="Text 6"/>
          <p:cNvSpPr/>
          <p:nvPr/>
        </p:nvSpPr>
        <p:spPr>
          <a:xfrm>
            <a:off x="320040" y="4702497"/>
            <a:ext cx="6858000" cy="256032"/>
          </a:xfrm>
          <a:prstGeom prst="rect">
            <a:avLst/>
          </a:prstGeom>
          <a:noFill/>
          <a:ln/>
        </p:spPr>
        <p:txBody>
          <a:bodyPr wrap="square" rtlCol="0" anchor="ctr"/>
          <a:lstStyle/>
          <a:p>
            <a:pPr marL="0" indent="0">
              <a:buNone/>
            </a:pPr>
            <a:r>
              <a:rPr lang="en-US" sz="900" i="1" dirty="0">
                <a:solidFill>
                  <a:srgbClr val="CCCCCC"/>
                </a:solidFill>
                <a:latin typeface="Calibri" pitchFamily="34" charset="0"/>
                <a:ea typeface="Calibri" pitchFamily="34" charset="-122"/>
                <a:cs typeface="Calibri" pitchFamily="34" charset="-120"/>
              </a:rPr>
              <a:t>Bron: Wang et al., Am J Ophthalmol 2026 — Figuur 2</a:t>
            </a:r>
            <a:endParaRPr lang="en-US" sz="900" dirty="0"/>
          </a:p>
        </p:txBody>
      </p:sp>
      <p:sp>
        <p:nvSpPr>
          <p:cNvPr id="11" name="Shape 7"/>
          <p:cNvSpPr/>
          <p:nvPr/>
        </p:nvSpPr>
        <p:spPr>
          <a:xfrm>
            <a:off x="320040" y="4645152"/>
            <a:ext cx="8503920" cy="0"/>
          </a:xfrm>
          <a:prstGeom prst="line">
            <a:avLst/>
          </a:prstGeom>
          <a:noFill/>
          <a:ln w="15240">
            <a:solidFill>
              <a:srgbClr val="00AFDC"/>
            </a:solidFill>
            <a:prstDash val="solid"/>
          </a:ln>
        </p:spPr>
        <p:txBody>
          <a:bodyPr/>
          <a:lstStyle/>
          <a:p>
            <a:endParaRPr lang="nl-NL"/>
          </a:p>
        </p:txBody>
      </p:sp>
      <p:pic>
        <p:nvPicPr>
          <p:cNvPr id="12" name="Image 2" descr="preencoded.p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960120"/>
          </a:xfrm>
          <a:prstGeom prst="rect">
            <a:avLst/>
          </a:prstGeom>
          <a:solidFill>
            <a:srgbClr val="006991"/>
          </a:solidFill>
          <a:ln w="12700">
            <a:solidFill>
              <a:srgbClr val="006991"/>
            </a:solidFill>
            <a:prstDash val="solid"/>
          </a:ln>
        </p:spPr>
        <p:txBody>
          <a:bodyPr/>
          <a:lstStyle/>
          <a:p>
            <a:endParaRPr lang="nl-NL"/>
          </a:p>
        </p:txBody>
      </p:sp>
      <p:sp>
        <p:nvSpPr>
          <p:cNvPr id="3" name="Text 1"/>
          <p:cNvSpPr/>
          <p:nvPr/>
        </p:nvSpPr>
        <p:spPr>
          <a:xfrm>
            <a:off x="502920" y="256032"/>
            <a:ext cx="7772400" cy="685800"/>
          </a:xfrm>
          <a:prstGeom prst="rect">
            <a:avLst/>
          </a:prstGeom>
          <a:noFill/>
          <a:ln/>
        </p:spPr>
        <p:txBody>
          <a:bodyPr wrap="square" rtlCol="0" anchor="ctr"/>
          <a:lstStyle/>
          <a:p>
            <a:pPr marL="0" indent="0">
              <a:buNone/>
            </a:pPr>
            <a:r>
              <a:rPr lang="en-US" sz="2000" b="1" dirty="0" err="1">
                <a:solidFill>
                  <a:srgbClr val="FFFFFF"/>
                </a:solidFill>
                <a:latin typeface="Calibri" pitchFamily="34" charset="0"/>
                <a:ea typeface="Calibri" pitchFamily="34" charset="-122"/>
                <a:cs typeface="Calibri" pitchFamily="34" charset="-120"/>
              </a:rPr>
              <a:t>Glaucoom-populatie</a:t>
            </a:r>
            <a:r>
              <a:rPr lang="en-US" sz="2000" b="1" dirty="0">
                <a:solidFill>
                  <a:srgbClr val="FFFFFF"/>
                </a:solidFill>
                <a:latin typeface="Calibri" pitchFamily="34" charset="0"/>
                <a:ea typeface="Calibri" pitchFamily="34" charset="-122"/>
                <a:cs typeface="Calibri" pitchFamily="34" charset="-120"/>
              </a:rPr>
              <a:t> 2060: veroudering én myopie als drijvers</a:t>
            </a:r>
            <a:endParaRPr lang="en-US" sz="2000" dirty="0"/>
          </a:p>
        </p:txBody>
      </p:sp>
      <p:sp>
        <p:nvSpPr>
          <p:cNvPr id="5" name="Shape 3"/>
          <p:cNvSpPr/>
          <p:nvPr/>
        </p:nvSpPr>
        <p:spPr>
          <a:xfrm>
            <a:off x="274320" y="1051560"/>
            <a:ext cx="2651760" cy="804672"/>
          </a:xfrm>
          <a:prstGeom prst="rect">
            <a:avLst/>
          </a:prstGeom>
          <a:solidFill>
            <a:srgbClr val="F5F9FC"/>
          </a:solidFill>
          <a:ln w="10160">
            <a:solidFill>
              <a:srgbClr val="00AFDC"/>
            </a:solidFill>
            <a:prstDash val="solid"/>
          </a:ln>
        </p:spPr>
        <p:txBody>
          <a:bodyPr/>
          <a:lstStyle/>
          <a:p>
            <a:endParaRPr lang="nl-NL"/>
          </a:p>
        </p:txBody>
      </p:sp>
      <p:sp>
        <p:nvSpPr>
          <p:cNvPr id="6" name="Shape 4"/>
          <p:cNvSpPr/>
          <p:nvPr/>
        </p:nvSpPr>
        <p:spPr>
          <a:xfrm>
            <a:off x="274320" y="1051560"/>
            <a:ext cx="164592" cy="804672"/>
          </a:xfrm>
          <a:prstGeom prst="rect">
            <a:avLst/>
          </a:prstGeom>
          <a:solidFill>
            <a:srgbClr val="00AFDC"/>
          </a:solidFill>
          <a:ln w="12700">
            <a:solidFill>
              <a:srgbClr val="00AFDC"/>
            </a:solidFill>
            <a:prstDash val="solid"/>
          </a:ln>
        </p:spPr>
        <p:txBody>
          <a:bodyPr/>
          <a:lstStyle/>
          <a:p>
            <a:endParaRPr lang="nl-NL"/>
          </a:p>
        </p:txBody>
      </p:sp>
      <p:sp>
        <p:nvSpPr>
          <p:cNvPr id="7" name="Text 5"/>
          <p:cNvSpPr/>
          <p:nvPr/>
        </p:nvSpPr>
        <p:spPr>
          <a:xfrm>
            <a:off x="530352" y="1078992"/>
            <a:ext cx="2286000" cy="384048"/>
          </a:xfrm>
          <a:prstGeom prst="rect">
            <a:avLst/>
          </a:prstGeom>
          <a:noFill/>
          <a:ln/>
        </p:spPr>
        <p:txBody>
          <a:bodyPr wrap="square" rtlCol="0" anchor="ctr"/>
          <a:lstStyle/>
          <a:p>
            <a:pPr marL="0" indent="0">
              <a:buNone/>
            </a:pPr>
            <a:r>
              <a:rPr lang="en-US" sz="2000" b="1" dirty="0">
                <a:solidFill>
                  <a:srgbClr val="00AFDC"/>
                </a:solidFill>
                <a:latin typeface="Calibri" pitchFamily="34" charset="0"/>
                <a:ea typeface="Calibri" pitchFamily="34" charset="-122"/>
                <a:cs typeface="Calibri" pitchFamily="34" charset="-120"/>
              </a:rPr>
              <a:t>80,5 mln</a:t>
            </a:r>
            <a:endParaRPr lang="en-US" sz="2000" dirty="0"/>
          </a:p>
        </p:txBody>
      </p:sp>
      <p:sp>
        <p:nvSpPr>
          <p:cNvPr id="8" name="Text 6"/>
          <p:cNvSpPr/>
          <p:nvPr/>
        </p:nvSpPr>
        <p:spPr>
          <a:xfrm>
            <a:off x="530352" y="1463040"/>
            <a:ext cx="2286000" cy="347472"/>
          </a:xfrm>
          <a:prstGeom prst="rect">
            <a:avLst/>
          </a:prstGeom>
          <a:noFill/>
          <a:ln/>
        </p:spPr>
        <p:txBody>
          <a:bodyPr wrap="square" rtlCol="0" anchor="ctr"/>
          <a:lstStyle/>
          <a:p>
            <a:pPr marL="0" indent="0">
              <a:buNone/>
            </a:pPr>
            <a:r>
              <a:rPr lang="en-US" sz="1000" dirty="0">
                <a:solidFill>
                  <a:srgbClr val="666666"/>
                </a:solidFill>
                <a:latin typeface="Calibri" pitchFamily="34" charset="0"/>
                <a:ea typeface="Calibri" pitchFamily="34" charset="-122"/>
                <a:cs typeface="Calibri" pitchFamily="34" charset="-120"/>
              </a:rPr>
              <a:t>OAG-patiënten</a:t>
            </a:r>
            <a:endParaRPr lang="en-US" sz="1000" dirty="0"/>
          </a:p>
          <a:p>
            <a:pPr marL="0" indent="0">
              <a:buNone/>
            </a:pPr>
            <a:r>
              <a:rPr lang="en-US" sz="1000" dirty="0">
                <a:solidFill>
                  <a:srgbClr val="666666"/>
                </a:solidFill>
                <a:latin typeface="Calibri" pitchFamily="34" charset="0"/>
                <a:ea typeface="Calibri" pitchFamily="34" charset="-122"/>
                <a:cs typeface="Calibri" pitchFamily="34" charset="-120"/>
              </a:rPr>
              <a:t>2024</a:t>
            </a:r>
            <a:endParaRPr lang="en-US" sz="1000" dirty="0"/>
          </a:p>
        </p:txBody>
      </p:sp>
      <p:sp>
        <p:nvSpPr>
          <p:cNvPr id="9" name="Shape 7"/>
          <p:cNvSpPr/>
          <p:nvPr/>
        </p:nvSpPr>
        <p:spPr>
          <a:xfrm>
            <a:off x="3154680" y="1051560"/>
            <a:ext cx="2651760" cy="804672"/>
          </a:xfrm>
          <a:prstGeom prst="rect">
            <a:avLst/>
          </a:prstGeom>
          <a:solidFill>
            <a:srgbClr val="F5F9FC"/>
          </a:solidFill>
          <a:ln w="10160">
            <a:solidFill>
              <a:srgbClr val="006991"/>
            </a:solidFill>
            <a:prstDash val="solid"/>
          </a:ln>
        </p:spPr>
        <p:txBody>
          <a:bodyPr/>
          <a:lstStyle/>
          <a:p>
            <a:endParaRPr lang="nl-NL"/>
          </a:p>
        </p:txBody>
      </p:sp>
      <p:sp>
        <p:nvSpPr>
          <p:cNvPr id="10" name="Shape 8"/>
          <p:cNvSpPr/>
          <p:nvPr/>
        </p:nvSpPr>
        <p:spPr>
          <a:xfrm>
            <a:off x="3154680" y="1051560"/>
            <a:ext cx="164592" cy="804672"/>
          </a:xfrm>
          <a:prstGeom prst="rect">
            <a:avLst/>
          </a:prstGeom>
          <a:solidFill>
            <a:srgbClr val="006991"/>
          </a:solidFill>
          <a:ln w="12700">
            <a:solidFill>
              <a:srgbClr val="006991"/>
            </a:solidFill>
            <a:prstDash val="solid"/>
          </a:ln>
        </p:spPr>
        <p:txBody>
          <a:bodyPr/>
          <a:lstStyle/>
          <a:p>
            <a:endParaRPr lang="nl-NL"/>
          </a:p>
        </p:txBody>
      </p:sp>
      <p:sp>
        <p:nvSpPr>
          <p:cNvPr id="11" name="Text 9"/>
          <p:cNvSpPr/>
          <p:nvPr/>
        </p:nvSpPr>
        <p:spPr>
          <a:xfrm>
            <a:off x="3410712" y="1078992"/>
            <a:ext cx="2286000" cy="384048"/>
          </a:xfrm>
          <a:prstGeom prst="rect">
            <a:avLst/>
          </a:prstGeom>
          <a:noFill/>
          <a:ln/>
        </p:spPr>
        <p:txBody>
          <a:bodyPr wrap="square" rtlCol="0" anchor="ctr"/>
          <a:lstStyle/>
          <a:p>
            <a:pPr marL="0" indent="0">
              <a:buNone/>
            </a:pPr>
            <a:r>
              <a:rPr lang="en-US" sz="2000" b="1" dirty="0">
                <a:solidFill>
                  <a:srgbClr val="006991"/>
                </a:solidFill>
                <a:latin typeface="Calibri" pitchFamily="34" charset="0"/>
                <a:ea typeface="Calibri" pitchFamily="34" charset="-122"/>
                <a:cs typeface="Calibri" pitchFamily="34" charset="-120"/>
              </a:rPr>
              <a:t>186,6 mln</a:t>
            </a:r>
            <a:endParaRPr lang="en-US" sz="2000" dirty="0"/>
          </a:p>
        </p:txBody>
      </p:sp>
      <p:sp>
        <p:nvSpPr>
          <p:cNvPr id="12" name="Text 10"/>
          <p:cNvSpPr/>
          <p:nvPr/>
        </p:nvSpPr>
        <p:spPr>
          <a:xfrm>
            <a:off x="3410712" y="1463040"/>
            <a:ext cx="2286000" cy="347472"/>
          </a:xfrm>
          <a:prstGeom prst="rect">
            <a:avLst/>
          </a:prstGeom>
          <a:noFill/>
          <a:ln/>
        </p:spPr>
        <p:txBody>
          <a:bodyPr wrap="square" rtlCol="0" anchor="ctr"/>
          <a:lstStyle/>
          <a:p>
            <a:pPr marL="0" indent="0">
              <a:buNone/>
            </a:pPr>
            <a:r>
              <a:rPr lang="en-US" sz="1000" dirty="0">
                <a:solidFill>
                  <a:srgbClr val="666666"/>
                </a:solidFill>
                <a:latin typeface="Calibri" pitchFamily="34" charset="0"/>
                <a:ea typeface="Calibri" pitchFamily="34" charset="-122"/>
                <a:cs typeface="Calibri" pitchFamily="34" charset="-120"/>
              </a:rPr>
              <a:t>OAG-patiënten</a:t>
            </a:r>
            <a:endParaRPr lang="en-US" sz="1000" dirty="0"/>
          </a:p>
          <a:p>
            <a:pPr marL="0" indent="0">
              <a:buNone/>
            </a:pPr>
            <a:r>
              <a:rPr lang="en-US" sz="1000" dirty="0">
                <a:solidFill>
                  <a:srgbClr val="666666"/>
                </a:solidFill>
                <a:latin typeface="Calibri" pitchFamily="34" charset="0"/>
                <a:ea typeface="Calibri" pitchFamily="34" charset="-122"/>
                <a:cs typeface="Calibri" pitchFamily="34" charset="-120"/>
              </a:rPr>
              <a:t>2060 (40+)</a:t>
            </a:r>
            <a:endParaRPr lang="en-US" sz="1000" dirty="0"/>
          </a:p>
        </p:txBody>
      </p:sp>
      <p:sp>
        <p:nvSpPr>
          <p:cNvPr id="13" name="Shape 11"/>
          <p:cNvSpPr/>
          <p:nvPr/>
        </p:nvSpPr>
        <p:spPr>
          <a:xfrm>
            <a:off x="6035040" y="1051560"/>
            <a:ext cx="2651760" cy="804672"/>
          </a:xfrm>
          <a:prstGeom prst="rect">
            <a:avLst/>
          </a:prstGeom>
          <a:solidFill>
            <a:srgbClr val="F5F9FC"/>
          </a:solidFill>
          <a:ln w="10160">
            <a:solidFill>
              <a:srgbClr val="CC6600"/>
            </a:solidFill>
            <a:prstDash val="solid"/>
          </a:ln>
        </p:spPr>
        <p:txBody>
          <a:bodyPr/>
          <a:lstStyle/>
          <a:p>
            <a:endParaRPr lang="nl-NL"/>
          </a:p>
        </p:txBody>
      </p:sp>
      <p:sp>
        <p:nvSpPr>
          <p:cNvPr id="14" name="Shape 12"/>
          <p:cNvSpPr/>
          <p:nvPr/>
        </p:nvSpPr>
        <p:spPr>
          <a:xfrm>
            <a:off x="6035040" y="1051560"/>
            <a:ext cx="164592" cy="804672"/>
          </a:xfrm>
          <a:prstGeom prst="rect">
            <a:avLst/>
          </a:prstGeom>
          <a:solidFill>
            <a:srgbClr val="CC6600"/>
          </a:solidFill>
          <a:ln w="12700">
            <a:solidFill>
              <a:srgbClr val="CC6600"/>
            </a:solidFill>
            <a:prstDash val="solid"/>
          </a:ln>
        </p:spPr>
        <p:txBody>
          <a:bodyPr/>
          <a:lstStyle/>
          <a:p>
            <a:endParaRPr lang="nl-NL"/>
          </a:p>
        </p:txBody>
      </p:sp>
      <p:sp>
        <p:nvSpPr>
          <p:cNvPr id="15" name="Text 13"/>
          <p:cNvSpPr/>
          <p:nvPr/>
        </p:nvSpPr>
        <p:spPr>
          <a:xfrm>
            <a:off x="6291072" y="1078992"/>
            <a:ext cx="2286000" cy="384048"/>
          </a:xfrm>
          <a:prstGeom prst="rect">
            <a:avLst/>
          </a:prstGeom>
          <a:noFill/>
          <a:ln/>
        </p:spPr>
        <p:txBody>
          <a:bodyPr wrap="square" rtlCol="0" anchor="ctr"/>
          <a:lstStyle/>
          <a:p>
            <a:pPr marL="0" indent="0">
              <a:buNone/>
            </a:pPr>
            <a:r>
              <a:rPr lang="en-US" sz="2000" b="1" dirty="0">
                <a:solidFill>
                  <a:srgbClr val="CC6600"/>
                </a:solidFill>
                <a:latin typeface="Calibri" pitchFamily="34" charset="0"/>
                <a:ea typeface="Calibri" pitchFamily="34" charset="-122"/>
                <a:cs typeface="Calibri" pitchFamily="34" charset="-120"/>
              </a:rPr>
              <a:t>27,2%</a:t>
            </a:r>
            <a:endParaRPr lang="en-US" sz="2000" dirty="0"/>
          </a:p>
        </p:txBody>
      </p:sp>
      <p:sp>
        <p:nvSpPr>
          <p:cNvPr id="16" name="Text 14"/>
          <p:cNvSpPr/>
          <p:nvPr/>
        </p:nvSpPr>
        <p:spPr>
          <a:xfrm>
            <a:off x="6291072" y="1463040"/>
            <a:ext cx="2286000" cy="347472"/>
          </a:xfrm>
          <a:prstGeom prst="rect">
            <a:avLst/>
          </a:prstGeom>
          <a:noFill/>
          <a:ln/>
        </p:spPr>
        <p:txBody>
          <a:bodyPr wrap="square" rtlCol="0" anchor="ctr"/>
          <a:lstStyle/>
          <a:p>
            <a:pPr marL="0" indent="0">
              <a:buNone/>
            </a:pPr>
            <a:r>
              <a:rPr lang="en-US" sz="1000" dirty="0">
                <a:solidFill>
                  <a:srgbClr val="666666"/>
                </a:solidFill>
                <a:latin typeface="Calibri" pitchFamily="34" charset="0"/>
                <a:ea typeface="Calibri" pitchFamily="34" charset="-122"/>
                <a:cs typeface="Calibri" pitchFamily="34" charset="-120"/>
              </a:rPr>
              <a:t>van toename</a:t>
            </a:r>
            <a:endParaRPr lang="en-US" sz="1000" dirty="0"/>
          </a:p>
          <a:p>
            <a:pPr marL="0" indent="0">
              <a:buNone/>
            </a:pPr>
            <a:r>
              <a:rPr lang="en-US" sz="1000" dirty="0">
                <a:solidFill>
                  <a:srgbClr val="666666"/>
                </a:solidFill>
                <a:latin typeface="Calibri" pitchFamily="34" charset="0"/>
                <a:ea typeface="Calibri" pitchFamily="34" charset="-122"/>
                <a:cs typeface="Calibri" pitchFamily="34" charset="-120"/>
              </a:rPr>
              <a:t>door myopie</a:t>
            </a:r>
            <a:endParaRPr lang="en-US" sz="1000" dirty="0"/>
          </a:p>
        </p:txBody>
      </p:sp>
      <p:grpSp>
        <p:nvGrpSpPr>
          <p:cNvPr id="24" name="Group 23">
            <a:extLst>
              <a:ext uri="{FF2B5EF4-FFF2-40B4-BE49-F238E27FC236}">
                <a16:creationId xmlns:a16="http://schemas.microsoft.com/office/drawing/2014/main" id="{E14CACF2-EF72-8C28-6904-8B3DC8401C70}"/>
              </a:ext>
            </a:extLst>
          </p:cNvPr>
          <p:cNvGrpSpPr/>
          <p:nvPr/>
        </p:nvGrpSpPr>
        <p:grpSpPr>
          <a:xfrm>
            <a:off x="219456" y="2011680"/>
            <a:ext cx="8522208" cy="2722433"/>
            <a:chOff x="201168" y="2212848"/>
            <a:chExt cx="8485632" cy="2395728"/>
          </a:xfrm>
        </p:grpSpPr>
        <p:pic>
          <p:nvPicPr>
            <p:cNvPr id="17" name="Image 0" descr="preencoded.png"/>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201168" y="2212848"/>
              <a:ext cx="4663440" cy="2395728"/>
            </a:xfrm>
            <a:prstGeom prst="rect">
              <a:avLst/>
            </a:prstGeom>
          </p:spPr>
        </p:pic>
        <p:pic>
          <p:nvPicPr>
            <p:cNvPr id="18" name="Image 1" descr="preencoded.png"/>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4709160" y="2212848"/>
              <a:ext cx="3977640" cy="2395728"/>
            </a:xfrm>
            <a:prstGeom prst="rect">
              <a:avLst/>
            </a:prstGeom>
          </p:spPr>
        </p:pic>
      </p:grpSp>
      <p:sp>
        <p:nvSpPr>
          <p:cNvPr id="19" name="Text 15"/>
          <p:cNvSpPr/>
          <p:nvPr/>
        </p:nvSpPr>
        <p:spPr>
          <a:xfrm>
            <a:off x="374904" y="1828491"/>
            <a:ext cx="2743200" cy="256032"/>
          </a:xfrm>
          <a:prstGeom prst="rect">
            <a:avLst/>
          </a:prstGeom>
          <a:noFill/>
          <a:ln/>
        </p:spPr>
        <p:txBody>
          <a:bodyPr wrap="square" rtlCol="0" anchor="ctr"/>
          <a:lstStyle/>
          <a:p>
            <a:pPr marL="0" indent="0">
              <a:buNone/>
            </a:pPr>
            <a:r>
              <a:rPr lang="en-US" sz="950" b="1" dirty="0">
                <a:solidFill>
                  <a:srgbClr val="006991"/>
                </a:solidFill>
                <a:latin typeface="Calibri" pitchFamily="34" charset="0"/>
                <a:ea typeface="Calibri" pitchFamily="34" charset="-122"/>
                <a:cs typeface="Calibri" pitchFamily="34" charset="-120"/>
              </a:rPr>
              <a:t>OAG-populatie 2024 &amp; 2060</a:t>
            </a:r>
            <a:endParaRPr lang="en-US" sz="950" dirty="0"/>
          </a:p>
        </p:txBody>
      </p:sp>
      <p:sp>
        <p:nvSpPr>
          <p:cNvPr id="20" name="Text 16"/>
          <p:cNvSpPr/>
          <p:nvPr/>
        </p:nvSpPr>
        <p:spPr>
          <a:xfrm>
            <a:off x="5513832" y="1819657"/>
            <a:ext cx="3840480" cy="256032"/>
          </a:xfrm>
          <a:prstGeom prst="rect">
            <a:avLst/>
          </a:prstGeom>
          <a:noFill/>
          <a:ln/>
        </p:spPr>
        <p:txBody>
          <a:bodyPr wrap="square" rtlCol="0" anchor="ctr"/>
          <a:lstStyle/>
          <a:p>
            <a:pPr marL="0" indent="0">
              <a:buNone/>
            </a:pPr>
            <a:r>
              <a:rPr lang="en-US" sz="950" b="1" dirty="0">
                <a:solidFill>
                  <a:srgbClr val="006991"/>
                </a:solidFill>
                <a:latin typeface="Calibri" pitchFamily="34" charset="0"/>
                <a:ea typeface="Calibri" pitchFamily="34" charset="-122"/>
                <a:cs typeface="Calibri" pitchFamily="34" charset="-120"/>
              </a:rPr>
              <a:t>Toename per regio (rood=veroudering, groen=myopie)</a:t>
            </a:r>
            <a:endParaRPr lang="en-US" sz="950" dirty="0"/>
          </a:p>
        </p:txBody>
      </p:sp>
      <p:sp>
        <p:nvSpPr>
          <p:cNvPr id="21" name="Text 17"/>
          <p:cNvSpPr/>
          <p:nvPr/>
        </p:nvSpPr>
        <p:spPr>
          <a:xfrm>
            <a:off x="356616" y="4670104"/>
            <a:ext cx="6858000" cy="256032"/>
          </a:xfrm>
          <a:prstGeom prst="rect">
            <a:avLst/>
          </a:prstGeom>
          <a:noFill/>
          <a:ln/>
        </p:spPr>
        <p:txBody>
          <a:bodyPr wrap="square" rtlCol="0" anchor="ctr"/>
          <a:lstStyle/>
          <a:p>
            <a:pPr marL="0" indent="0">
              <a:buNone/>
            </a:pPr>
            <a:r>
              <a:rPr lang="en-US" sz="900" i="1" dirty="0">
                <a:solidFill>
                  <a:srgbClr val="CCCCCC"/>
                </a:solidFill>
                <a:latin typeface="Calibri" pitchFamily="34" charset="0"/>
                <a:ea typeface="Calibri" pitchFamily="34" charset="-122"/>
                <a:cs typeface="Calibri" pitchFamily="34" charset="-120"/>
              </a:rPr>
              <a:t>Bron: Wang et al., Am J Ophthalmol 2026 — Figuur 3 &amp; 4</a:t>
            </a:r>
            <a:endParaRPr lang="en-US" sz="900" dirty="0"/>
          </a:p>
        </p:txBody>
      </p:sp>
      <p:pic>
        <p:nvPicPr>
          <p:cNvPr id="23" name="Image 2" descr="preencoded.png"/>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201168" y="201168"/>
            <a:ext cx="8741664" cy="960120"/>
          </a:xfrm>
          <a:prstGeom prst="rect">
            <a:avLst/>
          </a:prstGeom>
          <a:solidFill>
            <a:srgbClr val="AA2200"/>
          </a:solidFill>
          <a:ln w="12700">
            <a:solidFill>
              <a:srgbClr val="AA2200"/>
            </a:solidFill>
            <a:prstDash val="solid"/>
          </a:ln>
        </p:spPr>
        <p:txBody>
          <a:bodyPr/>
          <a:lstStyle/>
          <a:p>
            <a:endParaRPr lang="nl-NL"/>
          </a:p>
        </p:txBody>
      </p:sp>
      <p:sp>
        <p:nvSpPr>
          <p:cNvPr id="3" name="Text 1"/>
          <p:cNvSpPr/>
          <p:nvPr/>
        </p:nvSpPr>
        <p:spPr>
          <a:xfrm>
            <a:off x="502920" y="256032"/>
            <a:ext cx="7772400" cy="685800"/>
          </a:xfrm>
          <a:prstGeom prst="rect">
            <a:avLst/>
          </a:prstGeom>
          <a:noFill/>
          <a:ln/>
        </p:spPr>
        <p:txBody>
          <a:bodyPr wrap="square"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Nieuw: glaucoom bij jong-volwassenen door hoge myopie</a:t>
            </a:r>
            <a:endParaRPr lang="en-US" sz="2000" dirty="0"/>
          </a:p>
        </p:txBody>
      </p:sp>
      <p:sp>
        <p:nvSpPr>
          <p:cNvPr id="5" name="Shape 3"/>
          <p:cNvSpPr/>
          <p:nvPr/>
        </p:nvSpPr>
        <p:spPr>
          <a:xfrm>
            <a:off x="274320" y="1051560"/>
            <a:ext cx="2103120" cy="2148840"/>
          </a:xfrm>
          <a:prstGeom prst="rect">
            <a:avLst/>
          </a:prstGeom>
          <a:solidFill>
            <a:srgbClr val="FDF0EC"/>
          </a:solidFill>
          <a:ln w="12700">
            <a:solidFill>
              <a:srgbClr val="AA2200"/>
            </a:solidFill>
            <a:prstDash val="solid"/>
          </a:ln>
        </p:spPr>
        <p:txBody>
          <a:bodyPr/>
          <a:lstStyle/>
          <a:p>
            <a:endParaRPr lang="nl-NL"/>
          </a:p>
        </p:txBody>
      </p:sp>
      <p:sp>
        <p:nvSpPr>
          <p:cNvPr id="6" name="Text 4"/>
          <p:cNvSpPr/>
          <p:nvPr/>
        </p:nvSpPr>
        <p:spPr>
          <a:xfrm>
            <a:off x="274320" y="1280160"/>
            <a:ext cx="2103120" cy="685800"/>
          </a:xfrm>
          <a:prstGeom prst="rect">
            <a:avLst/>
          </a:prstGeom>
          <a:noFill/>
          <a:ln/>
        </p:spPr>
        <p:txBody>
          <a:bodyPr wrap="square" rtlCol="0" anchor="ctr"/>
          <a:lstStyle/>
          <a:p>
            <a:pPr marL="0" indent="0" algn="ctr">
              <a:buNone/>
            </a:pPr>
            <a:r>
              <a:rPr lang="en-US" sz="3000" b="1" dirty="0">
                <a:solidFill>
                  <a:srgbClr val="AA2200"/>
                </a:solidFill>
                <a:latin typeface="Calibri" pitchFamily="34" charset="0"/>
                <a:ea typeface="Calibri" pitchFamily="34" charset="-122"/>
                <a:cs typeface="Calibri" pitchFamily="34" charset="-120"/>
              </a:rPr>
              <a:t>6,1 mln</a:t>
            </a:r>
            <a:endParaRPr lang="en-US" sz="3000" dirty="0"/>
          </a:p>
        </p:txBody>
      </p:sp>
      <p:sp>
        <p:nvSpPr>
          <p:cNvPr id="7" name="Text 5"/>
          <p:cNvSpPr/>
          <p:nvPr/>
        </p:nvSpPr>
        <p:spPr>
          <a:xfrm>
            <a:off x="320040" y="1993392"/>
            <a:ext cx="2011680" cy="822960"/>
          </a:xfrm>
          <a:prstGeom prst="rect">
            <a:avLst/>
          </a:prstGeom>
          <a:noFill/>
          <a:ln/>
        </p:spPr>
        <p:txBody>
          <a:bodyPr wrap="square" rtlCol="0" anchor="ctr"/>
          <a:lstStyle/>
          <a:p>
            <a:pPr marL="0" indent="0" algn="ctr">
              <a:buNone/>
            </a:pPr>
            <a:r>
              <a:rPr lang="en-US" sz="1150" dirty="0">
                <a:solidFill>
                  <a:srgbClr val="333333"/>
                </a:solidFill>
                <a:latin typeface="Calibri" pitchFamily="34" charset="0"/>
                <a:ea typeface="Calibri" pitchFamily="34" charset="-122"/>
                <a:cs typeface="Calibri" pitchFamily="34" charset="-120"/>
              </a:rPr>
              <a:t>OAG-gevallen</a:t>
            </a:r>
            <a:endParaRPr lang="en-US" sz="1150" dirty="0"/>
          </a:p>
          <a:p>
            <a:pPr marL="0" indent="0" algn="ctr">
              <a:buNone/>
            </a:pPr>
            <a:r>
              <a:rPr lang="en-US" sz="1150" dirty="0">
                <a:solidFill>
                  <a:srgbClr val="333333"/>
                </a:solidFill>
                <a:latin typeface="Calibri" pitchFamily="34" charset="0"/>
                <a:ea typeface="Calibri" pitchFamily="34" charset="-122"/>
                <a:cs typeface="Calibri" pitchFamily="34" charset="-120"/>
              </a:rPr>
              <a:t>in leeftijds-</a:t>
            </a:r>
            <a:endParaRPr lang="en-US" sz="1150" dirty="0"/>
          </a:p>
          <a:p>
            <a:pPr marL="0" indent="0" algn="ctr">
              <a:buNone/>
            </a:pPr>
            <a:r>
              <a:rPr lang="en-US" sz="1150" dirty="0">
                <a:solidFill>
                  <a:srgbClr val="333333"/>
                </a:solidFill>
                <a:latin typeface="Calibri" pitchFamily="34" charset="0"/>
                <a:ea typeface="Calibri" pitchFamily="34" charset="-122"/>
                <a:cs typeface="Calibri" pitchFamily="34" charset="-120"/>
              </a:rPr>
              <a:t>groep 20–39 jaar</a:t>
            </a:r>
            <a:endParaRPr lang="en-US" sz="1150" dirty="0"/>
          </a:p>
          <a:p>
            <a:pPr marL="0" indent="0" algn="ctr">
              <a:buNone/>
            </a:pPr>
            <a:r>
              <a:rPr lang="en-US" sz="1150" dirty="0">
                <a:solidFill>
                  <a:srgbClr val="333333"/>
                </a:solidFill>
                <a:latin typeface="Calibri" pitchFamily="34" charset="0"/>
                <a:ea typeface="Calibri" pitchFamily="34" charset="-122"/>
                <a:cs typeface="Calibri" pitchFamily="34" charset="-120"/>
              </a:rPr>
              <a:t>in 2060</a:t>
            </a:r>
            <a:endParaRPr lang="en-US" sz="1150" dirty="0"/>
          </a:p>
        </p:txBody>
      </p:sp>
      <p:sp>
        <p:nvSpPr>
          <p:cNvPr id="8" name="Text 6"/>
          <p:cNvSpPr/>
          <p:nvPr/>
        </p:nvSpPr>
        <p:spPr>
          <a:xfrm>
            <a:off x="320040" y="2788920"/>
            <a:ext cx="2011680" cy="320040"/>
          </a:xfrm>
          <a:prstGeom prst="rect">
            <a:avLst/>
          </a:prstGeom>
          <a:noFill/>
          <a:ln/>
        </p:spPr>
        <p:txBody>
          <a:bodyPr wrap="square" rtlCol="0" anchor="ctr"/>
          <a:lstStyle/>
          <a:p>
            <a:pPr marL="0" indent="0" algn="ctr">
              <a:buNone/>
            </a:pPr>
            <a:r>
              <a:rPr lang="en-US" sz="1050" b="1" dirty="0">
                <a:solidFill>
                  <a:srgbClr val="AA2200"/>
                </a:solidFill>
                <a:latin typeface="Calibri" pitchFamily="34" charset="0"/>
                <a:ea typeface="Calibri" pitchFamily="34" charset="-122"/>
                <a:cs typeface="Calibri" pitchFamily="34" charset="-120"/>
              </a:rPr>
              <a:t>door hoge myopie</a:t>
            </a:r>
            <a:endParaRPr lang="en-US" sz="1050" dirty="0"/>
          </a:p>
        </p:txBody>
      </p:sp>
      <p:sp>
        <p:nvSpPr>
          <p:cNvPr id="9" name="Shape 7"/>
          <p:cNvSpPr/>
          <p:nvPr/>
        </p:nvSpPr>
        <p:spPr>
          <a:xfrm>
            <a:off x="2578608" y="1207008"/>
            <a:ext cx="274320" cy="274320"/>
          </a:xfrm>
          <a:prstGeom prst="ellipse">
            <a:avLst/>
          </a:prstGeom>
          <a:solidFill>
            <a:srgbClr val="AA2200"/>
          </a:solidFill>
          <a:ln w="12700">
            <a:solidFill>
              <a:srgbClr val="AA2200"/>
            </a:solidFill>
            <a:prstDash val="solid"/>
          </a:ln>
        </p:spPr>
        <p:txBody>
          <a:bodyPr/>
          <a:lstStyle/>
          <a:p>
            <a:endParaRPr lang="nl-NL"/>
          </a:p>
        </p:txBody>
      </p:sp>
      <p:sp>
        <p:nvSpPr>
          <p:cNvPr id="10" name="Text 8"/>
          <p:cNvSpPr/>
          <p:nvPr/>
        </p:nvSpPr>
        <p:spPr>
          <a:xfrm>
            <a:off x="2944368" y="1133856"/>
            <a:ext cx="5833872" cy="621792"/>
          </a:xfrm>
          <a:prstGeom prst="rect">
            <a:avLst/>
          </a:prstGeom>
          <a:noFill/>
          <a:ln/>
        </p:spPr>
        <p:txBody>
          <a:bodyPr wrap="square" rtlCol="0" anchor="ctr"/>
          <a:lstStyle/>
          <a:p>
            <a:pPr marL="0" indent="0">
              <a:buNone/>
            </a:pPr>
            <a:r>
              <a:rPr lang="en-US" sz="1200" dirty="0">
                <a:solidFill>
                  <a:srgbClr val="333333"/>
                </a:solidFill>
                <a:latin typeface="Calibri" pitchFamily="34" charset="0"/>
                <a:ea typeface="Calibri" pitchFamily="34" charset="-122"/>
                <a:cs typeface="Calibri" pitchFamily="34" charset="-120"/>
              </a:rPr>
              <a:t>62,9% van alle gevallen bij 20–39 jaar zal in Oost-Azië zijn (3,9 mln)</a:t>
            </a:r>
            <a:endParaRPr lang="en-US" sz="1200" dirty="0"/>
          </a:p>
        </p:txBody>
      </p:sp>
      <p:sp>
        <p:nvSpPr>
          <p:cNvPr id="11" name="Shape 9"/>
          <p:cNvSpPr/>
          <p:nvPr/>
        </p:nvSpPr>
        <p:spPr>
          <a:xfrm>
            <a:off x="2578608" y="1682496"/>
            <a:ext cx="6217920" cy="0"/>
          </a:xfrm>
          <a:prstGeom prst="line">
            <a:avLst/>
          </a:prstGeom>
          <a:noFill/>
          <a:ln w="6350">
            <a:solidFill>
              <a:srgbClr val="E6E6E6"/>
            </a:solidFill>
            <a:prstDash val="solid"/>
          </a:ln>
        </p:spPr>
        <p:txBody>
          <a:bodyPr/>
          <a:lstStyle/>
          <a:p>
            <a:endParaRPr lang="nl-NL"/>
          </a:p>
        </p:txBody>
      </p:sp>
      <p:sp>
        <p:nvSpPr>
          <p:cNvPr id="12" name="Shape 10"/>
          <p:cNvSpPr/>
          <p:nvPr/>
        </p:nvSpPr>
        <p:spPr>
          <a:xfrm>
            <a:off x="2578608" y="1865376"/>
            <a:ext cx="274320" cy="274320"/>
          </a:xfrm>
          <a:prstGeom prst="ellipse">
            <a:avLst/>
          </a:prstGeom>
          <a:solidFill>
            <a:srgbClr val="AA2200"/>
          </a:solidFill>
          <a:ln w="12700">
            <a:solidFill>
              <a:srgbClr val="AA2200"/>
            </a:solidFill>
            <a:prstDash val="solid"/>
          </a:ln>
        </p:spPr>
        <p:txBody>
          <a:bodyPr/>
          <a:lstStyle/>
          <a:p>
            <a:endParaRPr lang="nl-NL"/>
          </a:p>
        </p:txBody>
      </p:sp>
      <p:sp>
        <p:nvSpPr>
          <p:cNvPr id="13" name="Text 11"/>
          <p:cNvSpPr/>
          <p:nvPr/>
        </p:nvSpPr>
        <p:spPr>
          <a:xfrm>
            <a:off x="2944368" y="1792224"/>
            <a:ext cx="5833872" cy="621792"/>
          </a:xfrm>
          <a:prstGeom prst="rect">
            <a:avLst/>
          </a:prstGeom>
          <a:noFill/>
          <a:ln/>
        </p:spPr>
        <p:txBody>
          <a:bodyPr wrap="square" rtlCol="0" anchor="ctr"/>
          <a:lstStyle/>
          <a:p>
            <a:pPr marL="0" indent="0">
              <a:buNone/>
            </a:pPr>
            <a:r>
              <a:rPr lang="en-US" sz="1200" dirty="0">
                <a:solidFill>
                  <a:srgbClr val="333333"/>
                </a:solidFill>
                <a:latin typeface="Calibri" pitchFamily="34" charset="0"/>
                <a:ea typeface="Calibri" pitchFamily="34" charset="-122"/>
                <a:cs typeface="Calibri" pitchFamily="34" charset="-120"/>
              </a:rPr>
              <a:t>OAG-prevalentie bij hoog myopen 20–29 jaar: 4,2% — vergelijkbaar met hyperopen boven 60 jaar</a:t>
            </a:r>
            <a:endParaRPr lang="en-US" sz="1200" dirty="0"/>
          </a:p>
        </p:txBody>
      </p:sp>
      <p:sp>
        <p:nvSpPr>
          <p:cNvPr id="14" name="Shape 12"/>
          <p:cNvSpPr/>
          <p:nvPr/>
        </p:nvSpPr>
        <p:spPr>
          <a:xfrm>
            <a:off x="2578608" y="2340864"/>
            <a:ext cx="6217920" cy="0"/>
          </a:xfrm>
          <a:prstGeom prst="line">
            <a:avLst/>
          </a:prstGeom>
          <a:noFill/>
          <a:ln w="6350">
            <a:solidFill>
              <a:srgbClr val="E6E6E6"/>
            </a:solidFill>
            <a:prstDash val="solid"/>
          </a:ln>
        </p:spPr>
        <p:txBody>
          <a:bodyPr/>
          <a:lstStyle/>
          <a:p>
            <a:endParaRPr lang="nl-NL"/>
          </a:p>
        </p:txBody>
      </p:sp>
      <p:sp>
        <p:nvSpPr>
          <p:cNvPr id="15" name="Shape 13"/>
          <p:cNvSpPr/>
          <p:nvPr/>
        </p:nvSpPr>
        <p:spPr>
          <a:xfrm>
            <a:off x="2578608" y="2523744"/>
            <a:ext cx="274320" cy="274320"/>
          </a:xfrm>
          <a:prstGeom prst="ellipse">
            <a:avLst/>
          </a:prstGeom>
          <a:solidFill>
            <a:srgbClr val="AA2200"/>
          </a:solidFill>
          <a:ln w="12700">
            <a:solidFill>
              <a:srgbClr val="AA2200"/>
            </a:solidFill>
            <a:prstDash val="solid"/>
          </a:ln>
        </p:spPr>
        <p:txBody>
          <a:bodyPr/>
          <a:lstStyle/>
          <a:p>
            <a:endParaRPr lang="nl-NL"/>
          </a:p>
        </p:txBody>
      </p:sp>
      <p:sp>
        <p:nvSpPr>
          <p:cNvPr id="16" name="Text 14"/>
          <p:cNvSpPr/>
          <p:nvPr/>
        </p:nvSpPr>
        <p:spPr>
          <a:xfrm>
            <a:off x="2944368" y="2450592"/>
            <a:ext cx="5833872" cy="621792"/>
          </a:xfrm>
          <a:prstGeom prst="rect">
            <a:avLst/>
          </a:prstGeom>
          <a:noFill/>
          <a:ln/>
        </p:spPr>
        <p:txBody>
          <a:bodyPr wrap="square" rtlCol="0" anchor="ctr"/>
          <a:lstStyle/>
          <a:p>
            <a:pPr marL="0" indent="0">
              <a:buNone/>
            </a:pPr>
            <a:r>
              <a:rPr lang="en-US" sz="1200" dirty="0">
                <a:solidFill>
                  <a:srgbClr val="333333"/>
                </a:solidFill>
                <a:latin typeface="Calibri" pitchFamily="34" charset="0"/>
                <a:ea typeface="Calibri" pitchFamily="34" charset="-122"/>
                <a:cs typeface="Calibri" pitchFamily="34" charset="-120"/>
              </a:rPr>
              <a:t>Oost-Azië overtreft Zuid-Azië als grootste OAG-regio (39,8 mln totaal incl. jongeren)</a:t>
            </a:r>
            <a:endParaRPr lang="en-US" sz="1200" dirty="0"/>
          </a:p>
        </p:txBody>
      </p:sp>
      <p:sp>
        <p:nvSpPr>
          <p:cNvPr id="17" name="Shape 15"/>
          <p:cNvSpPr/>
          <p:nvPr/>
        </p:nvSpPr>
        <p:spPr>
          <a:xfrm>
            <a:off x="2578608" y="2999232"/>
            <a:ext cx="6217920" cy="0"/>
          </a:xfrm>
          <a:prstGeom prst="line">
            <a:avLst/>
          </a:prstGeom>
          <a:noFill/>
          <a:ln w="6350">
            <a:solidFill>
              <a:srgbClr val="E6E6E6"/>
            </a:solidFill>
            <a:prstDash val="solid"/>
          </a:ln>
        </p:spPr>
        <p:txBody>
          <a:bodyPr/>
          <a:lstStyle/>
          <a:p>
            <a:endParaRPr lang="nl-NL"/>
          </a:p>
        </p:txBody>
      </p:sp>
      <p:sp>
        <p:nvSpPr>
          <p:cNvPr id="18" name="Shape 16"/>
          <p:cNvSpPr/>
          <p:nvPr/>
        </p:nvSpPr>
        <p:spPr>
          <a:xfrm>
            <a:off x="2578608" y="3182112"/>
            <a:ext cx="274320" cy="274320"/>
          </a:xfrm>
          <a:prstGeom prst="ellipse">
            <a:avLst/>
          </a:prstGeom>
          <a:solidFill>
            <a:srgbClr val="AA2200"/>
          </a:solidFill>
          <a:ln w="12700">
            <a:solidFill>
              <a:srgbClr val="AA2200"/>
            </a:solidFill>
            <a:prstDash val="solid"/>
          </a:ln>
        </p:spPr>
        <p:txBody>
          <a:bodyPr/>
          <a:lstStyle/>
          <a:p>
            <a:endParaRPr lang="nl-NL"/>
          </a:p>
        </p:txBody>
      </p:sp>
      <p:sp>
        <p:nvSpPr>
          <p:cNvPr id="19" name="Text 17"/>
          <p:cNvSpPr/>
          <p:nvPr/>
        </p:nvSpPr>
        <p:spPr>
          <a:xfrm>
            <a:off x="2944368" y="3108960"/>
            <a:ext cx="5833872" cy="621792"/>
          </a:xfrm>
          <a:prstGeom prst="rect">
            <a:avLst/>
          </a:prstGeom>
          <a:noFill/>
          <a:ln/>
        </p:spPr>
        <p:txBody>
          <a:bodyPr wrap="square" rtlCol="0" anchor="ctr"/>
          <a:lstStyle/>
          <a:p>
            <a:pPr marL="0" indent="0">
              <a:buNone/>
            </a:pPr>
            <a:r>
              <a:rPr lang="en-US" sz="1200" dirty="0">
                <a:solidFill>
                  <a:srgbClr val="333333"/>
                </a:solidFill>
                <a:latin typeface="Calibri" pitchFamily="34" charset="0"/>
                <a:ea typeface="Calibri" pitchFamily="34" charset="-122"/>
                <a:cs typeface="Calibri" pitchFamily="34" charset="-120"/>
              </a:rPr>
              <a:t>Screening vóór 40 jaar aanbevolen bij hoge bijziendheid (&gt; –6 D)</a:t>
            </a:r>
            <a:endParaRPr lang="en-US" sz="1200" dirty="0"/>
          </a:p>
        </p:txBody>
      </p:sp>
      <p:sp>
        <p:nvSpPr>
          <p:cNvPr id="20" name="Shape 18"/>
          <p:cNvSpPr/>
          <p:nvPr/>
        </p:nvSpPr>
        <p:spPr>
          <a:xfrm>
            <a:off x="320040" y="3703320"/>
            <a:ext cx="8503920" cy="566928"/>
          </a:xfrm>
          <a:prstGeom prst="rect">
            <a:avLst/>
          </a:prstGeom>
          <a:solidFill>
            <a:srgbClr val="FDF0EC"/>
          </a:solidFill>
          <a:ln w="6350">
            <a:solidFill>
              <a:srgbClr val="AA2200"/>
            </a:solidFill>
            <a:prstDash val="solid"/>
          </a:ln>
        </p:spPr>
        <p:txBody>
          <a:bodyPr/>
          <a:lstStyle/>
          <a:p>
            <a:endParaRPr lang="nl-NL"/>
          </a:p>
        </p:txBody>
      </p:sp>
      <p:sp>
        <p:nvSpPr>
          <p:cNvPr id="21" name="Text 19"/>
          <p:cNvSpPr/>
          <p:nvPr/>
        </p:nvSpPr>
        <p:spPr>
          <a:xfrm>
            <a:off x="475488" y="3749040"/>
            <a:ext cx="8229600" cy="256032"/>
          </a:xfrm>
          <a:prstGeom prst="rect">
            <a:avLst/>
          </a:prstGeom>
          <a:noFill/>
          <a:ln/>
        </p:spPr>
        <p:txBody>
          <a:bodyPr wrap="square" rtlCol="0" anchor="ctr"/>
          <a:lstStyle/>
          <a:p>
            <a:pPr marL="0" indent="0" algn="ctr">
              <a:buNone/>
            </a:pPr>
            <a:r>
              <a:rPr lang="en-US" sz="1150" b="1" dirty="0">
                <a:solidFill>
                  <a:srgbClr val="AA2200"/>
                </a:solidFill>
                <a:latin typeface="Calibri" pitchFamily="34" charset="0"/>
                <a:ea typeface="Calibri" pitchFamily="34" charset="-122"/>
                <a:cs typeface="Calibri" pitchFamily="34" charset="-120"/>
              </a:rPr>
              <a:t>Oost-Azië 2060: 3,9 mln (20-39 jr)  +  36,0 mln (40+ jr)  =  39,8 mln totaal — </a:t>
            </a:r>
            <a:r>
              <a:rPr lang="en-US" sz="1150" b="1" dirty="0" err="1">
                <a:solidFill>
                  <a:srgbClr val="AA2200"/>
                </a:solidFill>
                <a:latin typeface="Calibri" pitchFamily="34" charset="0"/>
                <a:ea typeface="Calibri" pitchFamily="34" charset="-122"/>
                <a:cs typeface="Calibri" pitchFamily="34" charset="-120"/>
              </a:rPr>
              <a:t>grootste</a:t>
            </a:r>
            <a:r>
              <a:rPr lang="en-US" sz="1150" b="1" dirty="0">
                <a:solidFill>
                  <a:srgbClr val="AA2200"/>
                </a:solidFill>
                <a:latin typeface="Calibri" pitchFamily="34" charset="0"/>
                <a:ea typeface="Calibri" pitchFamily="34" charset="-122"/>
                <a:cs typeface="Calibri" pitchFamily="34" charset="-120"/>
              </a:rPr>
              <a:t> </a:t>
            </a:r>
            <a:r>
              <a:rPr lang="en-US" sz="1150" b="1" dirty="0" err="1">
                <a:solidFill>
                  <a:srgbClr val="AA2200"/>
                </a:solidFill>
                <a:latin typeface="Calibri" pitchFamily="34" charset="0"/>
                <a:ea typeface="Calibri" pitchFamily="34" charset="-122"/>
                <a:cs typeface="Calibri" pitchFamily="34" charset="-120"/>
              </a:rPr>
              <a:t>glaucoom</a:t>
            </a:r>
            <a:r>
              <a:rPr lang="en-US" sz="1150" b="1" dirty="0">
                <a:solidFill>
                  <a:srgbClr val="AA2200"/>
                </a:solidFill>
                <a:latin typeface="Calibri" pitchFamily="34" charset="0"/>
                <a:ea typeface="Calibri" pitchFamily="34" charset="-122"/>
                <a:cs typeface="Calibri" pitchFamily="34" charset="-120"/>
              </a:rPr>
              <a:t>-regio ter wereld</a:t>
            </a:r>
            <a:endParaRPr lang="en-US" sz="1150" dirty="0"/>
          </a:p>
        </p:txBody>
      </p:sp>
      <p:sp>
        <p:nvSpPr>
          <p:cNvPr id="22" name="Text 20"/>
          <p:cNvSpPr/>
          <p:nvPr/>
        </p:nvSpPr>
        <p:spPr>
          <a:xfrm>
            <a:off x="320040" y="4681728"/>
            <a:ext cx="8229600" cy="256032"/>
          </a:xfrm>
          <a:prstGeom prst="rect">
            <a:avLst/>
          </a:prstGeom>
          <a:noFill/>
          <a:ln/>
        </p:spPr>
        <p:txBody>
          <a:bodyPr wrap="square" rtlCol="0" anchor="ctr"/>
          <a:lstStyle/>
          <a:p>
            <a:pPr marL="0" indent="0">
              <a:buNone/>
            </a:pPr>
            <a:r>
              <a:rPr lang="en-US" sz="900" i="1" dirty="0">
                <a:solidFill>
                  <a:srgbClr val="CCCCCC"/>
                </a:solidFill>
                <a:latin typeface="Calibri" pitchFamily="34" charset="0"/>
                <a:ea typeface="Calibri" pitchFamily="34" charset="-122"/>
                <a:cs typeface="Calibri" pitchFamily="34" charset="-120"/>
              </a:rPr>
              <a:t>Bron: Wang et al., Am J Ophthalmol 2026 — Figuur 5 | Gebaseerd op 4,4% OAG bij hoog myopen 20–39 jaar (Korea + China cohort)</a:t>
            </a:r>
            <a:endParaRPr lang="en-US" sz="900" dirty="0"/>
          </a:p>
        </p:txBody>
      </p:sp>
      <p:pic>
        <p:nvPicPr>
          <p:cNvPr id="24" name="Image 0" descr="preencoded.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6560" y="4736592"/>
            <a:ext cx="2011680" cy="33832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1779</Words>
  <Application>Microsoft Office PowerPoint</Application>
  <PresentationFormat>Diavoorstelling (16:9)</PresentationFormat>
  <Paragraphs>231</Paragraphs>
  <Slides>22</Slides>
  <Notes>21</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22</vt:i4>
      </vt:variant>
    </vt:vector>
  </HeadingPairs>
  <TitlesOfParts>
    <vt:vector size="25" baseType="lpstr">
      <vt:lpstr>Arial</vt:lpstr>
      <vt:lpstr>Calibri</vt:lpstr>
      <vt:lpstr>Office Theme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Myopie en Glaucoom: Een Moeilijk Huwelijk</dc:title>
  <dc:subject>PptxGenJS Presentation</dc:subject>
  <dc:creator>PptxGenJS</dc:creator>
  <cp:lastModifiedBy>Carlo Rikels</cp:lastModifiedBy>
  <cp:revision>15</cp:revision>
  <dcterms:created xsi:type="dcterms:W3CDTF">2026-05-07T00:38:46Z</dcterms:created>
  <dcterms:modified xsi:type="dcterms:W3CDTF">2026-05-18T11:34:32Z</dcterms:modified>
</cp:coreProperties>
</file>