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56"/>
  </p:notesMasterIdLst>
  <p:sldIdLst>
    <p:sldId id="256" r:id="rId2"/>
    <p:sldId id="258" r:id="rId3"/>
    <p:sldId id="259" r:id="rId4"/>
    <p:sldId id="414" r:id="rId5"/>
    <p:sldId id="281" r:id="rId6"/>
    <p:sldId id="288" r:id="rId7"/>
    <p:sldId id="289" r:id="rId8"/>
    <p:sldId id="290" r:id="rId9"/>
    <p:sldId id="291" r:id="rId10"/>
    <p:sldId id="298" r:id="rId11"/>
    <p:sldId id="402" r:id="rId12"/>
    <p:sldId id="327" r:id="rId13"/>
    <p:sldId id="417" r:id="rId14"/>
    <p:sldId id="287" r:id="rId15"/>
    <p:sldId id="284" r:id="rId16"/>
    <p:sldId id="286" r:id="rId17"/>
    <p:sldId id="261" r:id="rId18"/>
    <p:sldId id="408" r:id="rId19"/>
    <p:sldId id="308" r:id="rId20"/>
    <p:sldId id="263" r:id="rId21"/>
    <p:sldId id="306" r:id="rId22"/>
    <p:sldId id="307" r:id="rId23"/>
    <p:sldId id="434" r:id="rId24"/>
    <p:sldId id="304" r:id="rId25"/>
    <p:sldId id="312" r:id="rId26"/>
    <p:sldId id="311" r:id="rId27"/>
    <p:sldId id="309" r:id="rId28"/>
    <p:sldId id="421" r:id="rId29"/>
    <p:sldId id="310" r:id="rId30"/>
    <p:sldId id="316" r:id="rId31"/>
    <p:sldId id="328" r:id="rId32"/>
    <p:sldId id="323" r:id="rId33"/>
    <p:sldId id="322" r:id="rId34"/>
    <p:sldId id="321" r:id="rId35"/>
    <p:sldId id="419" r:id="rId36"/>
    <p:sldId id="423" r:id="rId37"/>
    <p:sldId id="424" r:id="rId38"/>
    <p:sldId id="422" r:id="rId39"/>
    <p:sldId id="319" r:id="rId40"/>
    <p:sldId id="420" r:id="rId41"/>
    <p:sldId id="425" r:id="rId42"/>
    <p:sldId id="374" r:id="rId43"/>
    <p:sldId id="427" r:id="rId44"/>
    <p:sldId id="317" r:id="rId45"/>
    <p:sldId id="428" r:id="rId46"/>
    <p:sldId id="429" r:id="rId47"/>
    <p:sldId id="401" r:id="rId48"/>
    <p:sldId id="366" r:id="rId49"/>
    <p:sldId id="376" r:id="rId50"/>
    <p:sldId id="433" r:id="rId51"/>
    <p:sldId id="377" r:id="rId52"/>
    <p:sldId id="430" r:id="rId53"/>
    <p:sldId id="407" r:id="rId54"/>
    <p:sldId id="431" r:id="rId5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127356-AAF2-4704-846D-8E79139CA740}" v="1" dt="2026-05-18T11:36:38.2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7549" autoAdjust="0"/>
  </p:normalViewPr>
  <p:slideViewPr>
    <p:cSldViewPr snapToGrid="0">
      <p:cViewPr varScale="1">
        <p:scale>
          <a:sx n="111" d="100"/>
          <a:sy n="111" d="100"/>
        </p:scale>
        <p:origin x="55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59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8149A-23D0-4018-B9CB-D844C92FC00B}" type="datetimeFigureOut">
              <a:rPr lang="nl-NL" smtClean="0"/>
              <a:t>18-5-2026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93D79-0E77-4EEC-88E3-20C48D85AC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026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BONO / RAY CHARLES / ANDRE BOCELLI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3964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- 2079</a:t>
            </a:r>
          </a:p>
          <a:p>
            <a:pPr marL="0" indent="0">
              <a:buFontTx/>
              <a:buNone/>
            </a:pPr>
            <a:r>
              <a:rPr lang="nl-NL" dirty="0"/>
              <a:t>- Later vrouw van Bruce Jenner, Olympisch kampioen tienkamp, daarna </a:t>
            </a:r>
            <a:r>
              <a:rPr lang="nl-NL" dirty="0" err="1"/>
              <a:t>Caitlyn</a:t>
            </a:r>
            <a:r>
              <a:rPr lang="nl-NL" dirty="0"/>
              <a:t> Jenner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9308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dirty="0"/>
              <a:t>MILITAIRE KEURING (23 JAAR OUD)</a:t>
            </a:r>
          </a:p>
          <a:p>
            <a:pPr marL="171450" indent="-171450">
              <a:buFontTx/>
              <a:buChar char="-"/>
            </a:pPr>
            <a:r>
              <a:rPr lang="nl-NL" dirty="0"/>
              <a:t>ONLINE TE VINDEN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959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dirty="0"/>
              <a:t>-   ARMOEDIGE JEUGD, VADER IN 1938 8 MAANDEN IN GEVANGENIS IVM FRAUDE MET CHEQUE</a:t>
            </a:r>
          </a:p>
          <a:p>
            <a:pPr marL="171450" indent="-171450">
              <a:buFontTx/>
              <a:buChar char="-"/>
            </a:pPr>
            <a:r>
              <a:rPr lang="nl-NL" dirty="0"/>
              <a:t>OUDERE TWEELINGBROER OVERLEDEN BIJ GEBOORTE</a:t>
            </a:r>
          </a:p>
          <a:p>
            <a:pPr marL="171450" indent="-171450">
              <a:buFontTx/>
              <a:buChar char="-"/>
            </a:pPr>
            <a:r>
              <a:rPr lang="nl-NL" dirty="0"/>
              <a:t>MOCHT GEEN FIETS VAN ZIJN MOEDER (OVERBEZORGD TGV DOOD TWEELINGBROER)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253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dirty="0"/>
              <a:t>VANDAAG DE DAG 91 JAAR OUD</a:t>
            </a:r>
          </a:p>
          <a:p>
            <a:pPr marL="171450" indent="-171450">
              <a:buFontTx/>
              <a:buChar char="-"/>
            </a:pPr>
            <a:r>
              <a:rPr lang="nl-NL" dirty="0"/>
              <a:t>HOME ALONE 1990 OP ACHTERGROND OP VLIEGVELD</a:t>
            </a:r>
          </a:p>
          <a:p>
            <a:pPr marL="171450" indent="-171450">
              <a:buFontTx/>
              <a:buChar char="-"/>
            </a:pPr>
            <a:r>
              <a:rPr lang="nl-NL" dirty="0"/>
              <a:t>HIJ WERKT ALS TUINMAN OP GRACELAND</a:t>
            </a:r>
          </a:p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7177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- DIGITALE EVACUATIE FAECES DOOR MOEDER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55207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dirty="0"/>
              <a:t>BROODJES MET SPEK, BANAAN EN PINDAKAAS</a:t>
            </a:r>
          </a:p>
          <a:p>
            <a:pPr marL="171450" indent="-171450">
              <a:buFontTx/>
              <a:buChar char="-"/>
            </a:pPr>
            <a:r>
              <a:rPr lang="nl-NL" dirty="0"/>
              <a:t>OMGEKEERD DAG EN NACHTRITME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2359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dirty="0"/>
              <a:t>AFKERIG VAN ‘STRAATDRUGS’, VOORGESCHREVEN MEDICATIE GEEN PROBLEEM</a:t>
            </a:r>
          </a:p>
          <a:p>
            <a:pPr marL="171450" indent="-171450">
              <a:buFontTx/>
              <a:buChar char="-"/>
            </a:pPr>
            <a:r>
              <a:rPr lang="nl-NL" dirty="0"/>
              <a:t>INJECTEERDE ZICHZELF MET VOORGESCHREVEN PIJNSTILLERS EN KALMERENDE MIDDELEN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79952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dirty="0"/>
              <a:t>VOOR OPTREDEN MAAGZUURREMMERS, AMFETAMINEN, ANTIHYPERTENSIVA, ….</a:t>
            </a:r>
          </a:p>
          <a:p>
            <a:pPr marL="171450" indent="-171450">
              <a:buFontTx/>
              <a:buChar char="-"/>
            </a:pPr>
            <a:r>
              <a:rPr lang="nl-NL" dirty="0"/>
              <a:t>NA OPTREDEN SEDATIVA, ANTIHYPERTENSIVA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8853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E4EAA-28C3-DE66-A49A-563438357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3F86D4F-2C44-B2FF-F619-0D4810687B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C6DA90D-78E9-1B9E-5142-58C4EAF259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dirty="0"/>
              <a:t>VOOR OPTREDEN MAAGZUURREMMERS, AMFETAMINEN, ANTIHYPERTENSIVA, ….</a:t>
            </a:r>
          </a:p>
          <a:p>
            <a:pPr marL="171450" indent="-171450">
              <a:buFontTx/>
              <a:buChar char="-"/>
            </a:pPr>
            <a:r>
              <a:rPr lang="nl-NL" dirty="0"/>
              <a:t>NA OPTREDEN SEDATIVA, ANTIHYPERTENSIVA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09FA79D-95AA-E2A0-23E0-9B3A26DE60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00624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- OUDERS BEIDEN ALCOHOLIST; ELVIS KON SLECHT TEGEN ALCOHOL</a:t>
            </a:r>
          </a:p>
          <a:p>
            <a:pPr marL="171450" indent="-171450">
              <a:buFontTx/>
              <a:buChar char="-"/>
            </a:pPr>
            <a:r>
              <a:rPr lang="nl-NL" dirty="0"/>
              <a:t>BOTERHAM MET PINDAKAAS EN BESLAG FRITUREN</a:t>
            </a:r>
          </a:p>
          <a:p>
            <a:pPr marL="171450" indent="-171450">
              <a:buFontTx/>
              <a:buChar char="-"/>
            </a:pPr>
            <a:r>
              <a:rPr lang="nl-NL" dirty="0"/>
              <a:t>BLT BACON LETTUCE TOMATO</a:t>
            </a:r>
          </a:p>
          <a:p>
            <a:pPr marL="171450" indent="-171450">
              <a:buFontTx/>
              <a:buChar char="-"/>
            </a:pPr>
            <a:r>
              <a:rPr lang="nl-NL" dirty="0"/>
              <a:t>BANANEN SANDWICH (BANAAN MET PINDAKAAS)</a:t>
            </a:r>
          </a:p>
          <a:p>
            <a:pPr marL="0" indent="0">
              <a:buFontTx/>
              <a:buNone/>
            </a:pPr>
            <a:r>
              <a:rPr lang="nl-NL" dirty="0"/>
              <a:t>-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8746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dirty="0"/>
              <a:t>ENKEL DE VOORNAAM: IN NL YOUP, MONDIAAL MADONNA, BYONCÉ, OPRAH, SADDAM, JEZUS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37132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dirty="0"/>
              <a:t>CUSHING TGV DEMEROL (OPIOID), GECOMBINEERD MET CORTISON, INJECTIES</a:t>
            </a:r>
          </a:p>
          <a:p>
            <a:pPr marL="171450" indent="-171450">
              <a:buFontTx/>
              <a:buChar char="-"/>
            </a:pPr>
            <a:r>
              <a:rPr lang="nl-NL" dirty="0"/>
              <a:t>IVM NEK- EN RUGPIJN</a:t>
            </a:r>
          </a:p>
          <a:p>
            <a:pPr marL="171450" indent="-171450">
              <a:buFontTx/>
              <a:buChar char="-"/>
            </a:pPr>
            <a:r>
              <a:rPr lang="nl-NL" dirty="0"/>
              <a:t>VANAF 1973 TOT OVERLIJDEN REGELMATIG INNAME VAN STEROIDEN, DOOR HEMZELF EN DOOR ARTSEN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33141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dirty="0"/>
              <a:t>HALVERWEGE – HALVERWEGE – HALVERWEGE - HALVERWEGE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66684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D772B-8723-B080-20E4-C2981E6EC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1417208-449A-5CDA-A705-90295A649E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8EF2B8A-A5C2-7FFD-2F34-CAE521F7D2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dirty="0"/>
              <a:t>DOOR NICHOPOULOS OPGESCHREVEN DIAGNOSES TUSSEN 1967 EN 1975</a:t>
            </a:r>
          </a:p>
          <a:p>
            <a:pPr marL="171450" indent="-171450">
              <a:buFontTx/>
              <a:buChar char="-"/>
            </a:pPr>
            <a:r>
              <a:rPr lang="nl-NL" dirty="0"/>
              <a:t>INCOMPLEET EN UITEINDELIJK GESTOPT IVM DAGELIJKS AANWEZIG ZIJN BIJ ELVIS ÉN FANS DIE PROBEERDEN DOCUMENTEN/LICHAAMSDELEN VAN ELVIS TE STELEN</a:t>
            </a:r>
          </a:p>
          <a:p>
            <a:pPr marL="171450" indent="-171450">
              <a:buFontTx/>
              <a:buChar char="-"/>
            </a:pPr>
            <a:r>
              <a:rPr lang="nl-NL" dirty="0"/>
              <a:t>VANAF 1974 GAAT HET MET DE ALGEMENE GEZONDHEID SNEL ACHTERUIT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5C46019-3314-C5DD-7B2B-7412D376C1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13933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dirty="0"/>
              <a:t>DOOR NICHOPOULOS OPGESCHREVEN DIAGNOSES TUSSEN 1967 EN 1975</a:t>
            </a:r>
          </a:p>
          <a:p>
            <a:pPr marL="171450" indent="-171450">
              <a:buFontTx/>
              <a:buChar char="-"/>
            </a:pPr>
            <a:r>
              <a:rPr lang="nl-NL" dirty="0"/>
              <a:t>INCOMPLEET EN UITEINDELIJK GESTOPT IVM DAGELIJKS AANWEZIG ZIJN BIJ ELVIS ÉN FANS DIE PROBEERDEN DOCUMENTEN/LICHAAMSDELEN VAN ELVIS TE STELEN</a:t>
            </a:r>
          </a:p>
          <a:p>
            <a:pPr marL="171450" indent="-171450">
              <a:buFontTx/>
              <a:buChar char="-"/>
            </a:pPr>
            <a:r>
              <a:rPr lang="nl-NL" dirty="0"/>
              <a:t>VANAF 1974 GAAT HET MET DE ALGEMENE GEZONDHEID SNEL ACHTERUIT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01271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dirty="0"/>
              <a:t>RECHTE OOGSTAND</a:t>
            </a:r>
          </a:p>
          <a:p>
            <a:pPr marL="171450" indent="-171450">
              <a:buFontTx/>
              <a:buChar char="-"/>
            </a:pPr>
            <a:r>
              <a:rPr lang="nl-NL" dirty="0"/>
              <a:t>KLEURENZIEN NORMAAL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75995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dirty="0"/>
              <a:t>BRON: NICHOPOULOS</a:t>
            </a:r>
          </a:p>
          <a:p>
            <a:pPr marL="171450" indent="-171450">
              <a:buFontTx/>
              <a:buChar char="-"/>
            </a:pPr>
            <a:r>
              <a:rPr lang="nl-NL" dirty="0"/>
              <a:t>UVEITIS: ONBEKEND OF HET EEN OOG WAS OF BEIDE OGEN PER GELEGENHEID</a:t>
            </a:r>
          </a:p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43238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- MEYER OOGARTS VAN ELVIS TOT ZIJN DOOD IN 1977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54939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BESCHRIJVING VAN NICHOPOULOS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43042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dirty="0"/>
              <a:t>EEN VAN DE WEINIGE DIAGNOSES DIE OVER DE TELEFOON IS TE STELLEN</a:t>
            </a:r>
          </a:p>
          <a:p>
            <a:pPr marL="171450" indent="-171450">
              <a:buFontTx/>
              <a:buChar char="-"/>
            </a:pPr>
            <a:r>
              <a:rPr lang="nl-NL" dirty="0"/>
              <a:t>OOGHEELKUNDIG NOODGEVAL!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11321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3FA79-D45B-1D54-4DA0-E34ECC16F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10FABC4-93E8-AB67-3A7F-B8BC5157CE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69342D9-2F45-7410-2B80-C0C4806B16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dirty="0"/>
              <a:t>EEN VAN DE WEINIGE DIAGNOSES DIE OVER DE TELEFOON IS TE STELLEN</a:t>
            </a:r>
          </a:p>
          <a:p>
            <a:pPr marL="171450" indent="-171450">
              <a:buFontTx/>
              <a:buChar char="-"/>
            </a:pPr>
            <a:r>
              <a:rPr lang="nl-NL" dirty="0"/>
              <a:t>OOGHEELKUNDIG NOODGEVAL!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E64D91E-49ED-54A1-0A5C-D35DD601D9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2015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114E4-9D69-1412-B1A1-E9E81D8D3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348B9DD-9E74-EC1C-E687-C27D89AFED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DA1CDC0-3AEA-239E-1280-C9B4F52CC3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A3B6F41-4ED5-9649-748B-A1D71B716E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9823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5507C-C9CC-4777-843B-22F6AC83B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BDCFE31-FD5C-62ED-D3C7-09B587985E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6107666-AE14-0B72-7826-3339E58A68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dirty="0"/>
              <a:t>EEN VAN DE WEINIGE DIAGNOSES DIE OVER DE TELEFOON IS TE STELLEN</a:t>
            </a:r>
          </a:p>
          <a:p>
            <a:pPr marL="171450" indent="-171450">
              <a:buFontTx/>
              <a:buChar char="-"/>
            </a:pPr>
            <a:r>
              <a:rPr lang="nl-NL" dirty="0"/>
              <a:t>OOGHEELKUNDIG NOODGEVAL!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284A2CE-D555-A725-EC7E-EBCA234415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78122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61C9D-6380-0C5A-DC9D-68EE7295E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E6E1AD6-4E5A-EE29-12ED-3BEA93D03E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1234666-AF96-33FC-1D10-5FE03647F7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dirty="0"/>
              <a:t>EEN VAN DE WEINIGE DIAGNOSES DIE OVER DE TELEFOON IS TE STELLEN</a:t>
            </a:r>
          </a:p>
          <a:p>
            <a:pPr marL="171450" indent="-171450">
              <a:buFontTx/>
              <a:buChar char="-"/>
            </a:pPr>
            <a:r>
              <a:rPr lang="nl-NL" dirty="0"/>
              <a:t>OOGHEELKUNDIG NOODGEVAL!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5EFFC79-EF7E-80EE-A1F2-30FE96D619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48185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DEMEROL = PETHIDINE = OPIAAT</a:t>
            </a:r>
          </a:p>
          <a:p>
            <a:r>
              <a:rPr lang="nl-NL" dirty="0"/>
              <a:t>BESCHRIJVING VAN NICHOPOULOS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04472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D196C-AFC2-D34C-7FDE-609E49CDB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C45A663-BCA7-AEA4-E8C4-9C8D4E2168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82F4B9C-AD53-532A-4251-EAAE55EF4B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DEMEROL = PETHIDINE = OPIAAT</a:t>
            </a:r>
          </a:p>
          <a:p>
            <a:r>
              <a:rPr lang="nl-NL" dirty="0"/>
              <a:t>BESCHRIJVING VAN NICHOPOULOS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B470EC1-773A-8FAA-C04B-3144438C12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66619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dirty="0"/>
              <a:t>- ATROPINE / ADRENALINE / PROCAINE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44413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DC2B0-1275-6F0E-020F-DE2EBD7CF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081C547-65D4-9617-EED9-BCEE61D5DD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3B7D0D1-C978-3498-65A2-A74FA34B45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3F69DCF-2884-C50F-1A12-D0910CCB47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68346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-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49139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17584-9147-AB89-C412-B59CB32C3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87CAFB2-AE54-1FB4-A406-6D979E62EF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FF9B7C7-BE80-F544-8DF9-34B258325A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-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B754C07-1B4A-FD5E-2E0E-74D8293AC3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89562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FECBB-4F17-1067-A434-9FF50E14D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E7CCDEA-DF41-B7F7-BB76-95C50DC03A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133C695-D46F-AAB4-5734-B02EE90235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205CDCD-6650-7A36-2BB4-283145AEF3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75386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9139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- BIJVOORBEELD DE MILITAIRE MEDISCHE KEURING</a:t>
            </a:r>
          </a:p>
          <a:p>
            <a:pPr marL="0" indent="0">
              <a:buFontTx/>
              <a:buNone/>
            </a:pPr>
            <a:r>
              <a:rPr lang="nl-NL" dirty="0"/>
              <a:t>- LISA MARIE PRESLEY (DOCHTER) TGV DARMAFSLUITING NA MAAGVERKLEINING OP 54-JARIGE LEEFTIJD</a:t>
            </a:r>
          </a:p>
          <a:p>
            <a:pPr marL="0" indent="0">
              <a:buFontTx/>
              <a:buNone/>
            </a:pPr>
            <a:r>
              <a:rPr lang="nl-NL" dirty="0"/>
              <a:t>- OVERIGE FAMILIELEDEN AFGESCHERMD VAN PUBLIEK EN NIET TE BENADEREN VOOR CONSENT</a:t>
            </a:r>
          </a:p>
          <a:p>
            <a:pPr marL="0" indent="0">
              <a:buFontTx/>
              <a:buNone/>
            </a:pPr>
            <a:r>
              <a:rPr lang="nl-NL" dirty="0"/>
              <a:t>- PRISCILLA EN KLEINDOCHTER GEPROBEERD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08321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41843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49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48224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61D0C-C93F-F80E-CC52-477B94431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526E815-76E5-68D1-9F88-27CEE64B67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984B91E-725A-C559-94BF-5EA245AC17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B1F4D88-C2FB-8333-302C-9986BBDAC2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1222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25423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1F5F4-1931-A754-CA12-19800D95E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0ADA1B8-56E4-4C18-3498-15874BBF82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4D372EE-B06B-1FE8-E99D-5A8DA3DD74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8F49357-A5EE-7348-AEC0-78EBDD07F8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52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88444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53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1793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TEVENS VRIENDEN, ELVIS LEENDE HEM OOK GELD VOOR BOUW HUIS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4322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- 2009</a:t>
            </a:r>
          </a:p>
          <a:p>
            <a:r>
              <a:rPr lang="nl-NL" dirty="0"/>
              <a:t>-RECHTSZAAK IVM VOORSCHRIJVEN VAN TEVEEL MEDICATIE AAN ELVIS EN ANDEREN, WAARONDER JERRY LEE LEWIS</a:t>
            </a:r>
          </a:p>
          <a:p>
            <a:r>
              <a:rPr lang="nl-NL" dirty="0"/>
              <a:t>- OOK VOOR ANDEREN UIT ZIJN ENTOURAGE, PER STAAT LICENTIE, DAAROM SOMS 1000 PILLEN PER KEER</a:t>
            </a:r>
          </a:p>
          <a:p>
            <a:r>
              <a:rPr lang="nl-NL" dirty="0"/>
              <a:t>-IN EERSTE INSTANTIE VRIJGESPROKEN (1980), DRIE JAAR LATER TOCH SCHULDIG AAN OVERPRESCRIBING (EN LICENTIE AFGENOMEN)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247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- Medische verslagen van Nichopoulos</a:t>
            </a:r>
          </a:p>
          <a:p>
            <a:r>
              <a:rPr lang="nl-NL" dirty="0"/>
              <a:t>- Obductieverslag</a:t>
            </a:r>
          </a:p>
          <a:p>
            <a:r>
              <a:rPr lang="nl-NL" dirty="0"/>
              <a:t>- Uitgeschreven recepten</a:t>
            </a:r>
          </a:p>
          <a:p>
            <a:r>
              <a:rPr lang="nl-NL" dirty="0"/>
              <a:t>- Privé onderzoek, per order Neal &amp; </a:t>
            </a:r>
            <a:r>
              <a:rPr lang="nl-NL" dirty="0" err="1"/>
              <a:t>Harwell</a:t>
            </a:r>
            <a:r>
              <a:rPr lang="nl-NL" dirty="0"/>
              <a:t> 	advocaten kantoor (161 pagina’s)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8185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dirty="0"/>
              <a:t>2021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6861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dirty="0"/>
              <a:t>2021</a:t>
            </a:r>
          </a:p>
          <a:p>
            <a:pPr marL="171450" indent="-171450">
              <a:buFontTx/>
              <a:buChar char="-"/>
            </a:pPr>
            <a:r>
              <a:rPr lang="nl-NL" dirty="0"/>
              <a:t>OOK OP FACEBOOK</a:t>
            </a:r>
          </a:p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93D79-0E77-4EEC-88E3-20C48D85AC93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0084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11EACD-5532-4803-A63B-434BF48442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BBC3787-7F6C-4A42-BEC0-252198202C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2F03676-1B84-4968-9C17-D53CF5CE3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01F8-CBE2-4CF2-B7DE-3DD542873DD8}" type="datetimeFigureOut">
              <a:rPr lang="nl-NL" smtClean="0"/>
              <a:t>18-5-2026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19807F8-15E0-4F58-B886-EEB885504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73927C-6C49-4F02-BF5F-C8BEFFC11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87F94-01B0-438E-9436-ECFBB31C1AC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944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2886AD-807C-4A68-BF52-AF6E576B4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E62F3A8-D589-460A-9231-0473CB558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43868DD-CF44-4A39-A34E-100BA9B25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01F8-CBE2-4CF2-B7DE-3DD542873DD8}" type="datetimeFigureOut">
              <a:rPr lang="nl-NL" smtClean="0"/>
              <a:t>18-5-2026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B2C4B7C-8FE7-47D2-842A-BE33D512A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DF30EB8-5871-42B3-BCD7-B567F7D08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87F94-01B0-438E-9436-ECFBB31C1AC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5024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F17CE14-9CA9-43F7-BEEE-FC1C7DA679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FF637B4-6E5C-4312-8541-3FA5FAB5F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1BDBF8D-CB83-4DC1-B6D0-02472DE2D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01F8-CBE2-4CF2-B7DE-3DD542873DD8}" type="datetimeFigureOut">
              <a:rPr lang="nl-NL" smtClean="0"/>
              <a:t>18-5-2026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1282EED-E93E-48A1-A0AB-531467584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DCDC1E-D7B1-4E35-A5AF-0DB6A0ABE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87F94-01B0-438E-9436-ECFBB31C1AC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5600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5EB2D6-94AD-41E6-94FB-BE860D3F8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460511-3118-46CB-8821-7ECBD5A7B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14BADA-9EF8-4A0C-AD8B-6B28CE4B3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01F8-CBE2-4CF2-B7DE-3DD542873DD8}" type="datetimeFigureOut">
              <a:rPr lang="nl-NL" smtClean="0"/>
              <a:t>18-5-2026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380819B-9EA6-43B5-8F9C-532C391CF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451CAC9-7B2B-47CF-BC51-DB2C5CA2B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87F94-01B0-438E-9436-ECFBB31C1AC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2797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FAC7A8-B960-4410-8EC4-6F9AD604D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11096B6-12C2-4A81-8DCC-865A4649C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5EA38C6-F060-46A1-A64B-BA07D6E9A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01F8-CBE2-4CF2-B7DE-3DD542873DD8}" type="datetimeFigureOut">
              <a:rPr lang="nl-NL" smtClean="0"/>
              <a:t>18-5-2026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951C393-F671-49E8-B199-AE564EDF9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1C4B615-0819-4531-8F92-45719BA6F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87F94-01B0-438E-9436-ECFBB31C1AC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000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C973A9-DF7D-4636-99F3-17885E7DC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198EF8-95A0-4721-9FAE-F82BA86349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7118C8A-8B8B-4527-8CB8-64BA0A25F7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1AC9069-74C3-419D-853E-526309596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01F8-CBE2-4CF2-B7DE-3DD542873DD8}" type="datetimeFigureOut">
              <a:rPr lang="nl-NL" smtClean="0"/>
              <a:t>18-5-2026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1782B36-3CCE-4D48-9E6D-BE5F7E3C0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C9865BF-69A3-4CC6-BD59-F451C83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87F94-01B0-438E-9436-ECFBB31C1AC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8546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15D0F9-A09D-4387-A76C-FEA490393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E86FD38-F484-48FD-ADDE-E806577F5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2599B89-865B-4434-8323-558EE3CC48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6BE3538-2CDA-4225-A84E-BAFCF9D2A5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0D80866-E951-4B9F-A264-3A7FE66B3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3FA228C-F3D6-4BAE-AEE0-D75BCA434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01F8-CBE2-4CF2-B7DE-3DD542873DD8}" type="datetimeFigureOut">
              <a:rPr lang="nl-NL" smtClean="0"/>
              <a:t>18-5-2026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B96C0CE-7EFA-4B49-B73B-758CC809A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9658519-8FAB-4491-BDA3-53D94EF30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87F94-01B0-438E-9436-ECFBB31C1AC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975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78148C-C137-4B3F-B500-1CEAB9BC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7E9D66E-8992-4E7E-A291-3AC8502D0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01F8-CBE2-4CF2-B7DE-3DD542873DD8}" type="datetimeFigureOut">
              <a:rPr lang="nl-NL" smtClean="0"/>
              <a:t>18-5-2026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DCB18E2-4588-4DFB-8829-9E33505CE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7729A24-4E9F-4E9C-BD97-24B91E3F5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87F94-01B0-438E-9436-ECFBB31C1AC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2077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93D7417-3BB8-46E1-AC60-16CEEBD74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01F8-CBE2-4CF2-B7DE-3DD542873DD8}" type="datetimeFigureOut">
              <a:rPr lang="nl-NL" smtClean="0"/>
              <a:t>18-5-2026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2625708-CE92-46BD-9B0B-DA64D1C60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128463D-85BD-4237-AC80-8958D3342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87F94-01B0-438E-9436-ECFBB31C1AC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84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6F75E9-5226-402A-B7A2-0538982C8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089824-9856-4CAD-8042-B64451E5B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ABB213A-4E5C-431F-A752-F49575FF47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6F10255-FA5B-4E0A-988E-9551B1F4F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01F8-CBE2-4CF2-B7DE-3DD542873DD8}" type="datetimeFigureOut">
              <a:rPr lang="nl-NL" smtClean="0"/>
              <a:t>18-5-2026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034F5F5-C186-4E59-815C-C5B7FD713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B7CD4A4-20CD-4AAB-8CDE-F5F6EBC63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87F94-01B0-438E-9436-ECFBB31C1AC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9614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B3BEB9-3441-4558-8133-371160C5C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5CD54F5-E557-4153-AA3C-36F45B08B1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77F2BCA-D908-404D-AA3A-238D4FF689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E4F42FA-D7BA-4A5E-80DA-18C1AE304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01F8-CBE2-4CF2-B7DE-3DD542873DD8}" type="datetimeFigureOut">
              <a:rPr lang="nl-NL" smtClean="0"/>
              <a:t>18-5-2026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3102385-A313-41DE-B928-3DF0034EE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C29A808-F314-4FD2-BF27-44A77B084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87F94-01B0-438E-9436-ECFBB31C1AC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7829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3B1446F-54C7-4886-9056-F9E2D5CA9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80F0E31-9CB7-4A96-B3F8-94A5ABEF3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F81867-7317-446F-B04C-E40544BAB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801F8-CBE2-4CF2-B7DE-3DD542873DD8}" type="datetimeFigureOut">
              <a:rPr lang="nl-NL" smtClean="0"/>
              <a:t>18-5-2026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578AAAC-E64B-4465-A7FB-CE19D4830F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58B95CD-DA9F-476A-A355-163E50149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87F94-01B0-438E-9436-ECFBB31C1AC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156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BA8F53-C600-4FDE-B9B8-FB593E6EDB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53787"/>
            <a:ext cx="9144000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nl-NL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Suspicious</a:t>
            </a: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nl-NL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eyes</a:t>
            </a: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</a:t>
            </a:r>
            <a:b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Elvis en zijn glaucoom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73E6698-E2BD-4735-BD87-70B7B71F8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41285"/>
            <a:ext cx="9144000" cy="1655762"/>
          </a:xfrm>
        </p:spPr>
        <p:txBody>
          <a:bodyPr>
            <a:normAutofit/>
          </a:bodyPr>
          <a:lstStyle/>
          <a:p>
            <a:endParaRPr lang="nl-NL" dirty="0"/>
          </a:p>
          <a:p>
            <a:r>
              <a:rPr lang="nl-NL" sz="3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Richard Zegers</a:t>
            </a:r>
            <a:endParaRPr lang="nl-NL" sz="3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28456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554C5-6990-414B-BAE3-76E0AEFAB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840F2D-344E-4835-977A-54C5AB770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Joyce </a:t>
            </a:r>
            <a:r>
              <a:rPr lang="nl-NL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Bova</a:t>
            </a:r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(1945)</a:t>
            </a:r>
          </a:p>
          <a:p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(Knipperlicht)relatie 						1969-1972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C971808-3233-44B6-B1B6-5BB67AD82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98" y="8064"/>
            <a:ext cx="4845802" cy="691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88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554C5-6990-414B-BAE3-76E0AEFAB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Bronnen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840F2D-344E-4835-977A-54C5AB770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Linda Thompson</a:t>
            </a:r>
          </a:p>
          <a:p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Vriendin 1972-1976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D94ED38-CE9D-4925-B227-419AA9945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285" y="0"/>
            <a:ext cx="4577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1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B18C3A2-3012-486E-8311-B5F8215087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6" t="7141" r="18643" b="24807"/>
          <a:stretch/>
        </p:blipFill>
        <p:spPr>
          <a:xfrm>
            <a:off x="-36318" y="0"/>
            <a:ext cx="12228318" cy="731704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7A2AE04-13C8-7AE0-DEE0-FA2E16C87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086" y="1836405"/>
            <a:ext cx="3679371" cy="519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3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2D572-BDF1-82ED-7CAD-94220B5C9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64D8556-4CCB-870F-02BC-AE8B6C093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3"/>
          <a:stretch>
            <a:fillRect/>
          </a:stretch>
        </p:blipFill>
        <p:spPr>
          <a:xfrm>
            <a:off x="3635881" y="0"/>
            <a:ext cx="4920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67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9F3E5E2-60F1-401D-A913-F248681CA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AE9E71B-9CEC-4F93-9776-2A52672395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0" t="6903" r="7791" b="33136"/>
          <a:stretch/>
        </p:blipFill>
        <p:spPr>
          <a:xfrm>
            <a:off x="6281980" y="2251128"/>
            <a:ext cx="4892137" cy="272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04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727E7A9-BFF8-4E94-84D0-BA7C1E42C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9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11B58FE-EB0B-4863-9FD6-FAD63FFBF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6BF269F-E95F-4B7D-9DA0-DA322CF6E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26676" y="2004432"/>
            <a:ext cx="3150969" cy="183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04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54A4EC-8756-43B5-8445-A2C5DB633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Introductie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EA04F9EF-A232-70C9-2073-D1A3D08C7123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135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 januari 1935 – 16 augustus 1977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EE86E21-4106-52BC-05F4-A2327F82A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111" y="2817628"/>
            <a:ext cx="3309933" cy="3359335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1418FA91-31E5-E741-7FE6-5DAE72B59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2" r="13911"/>
          <a:stretch>
            <a:fillRect/>
          </a:stretch>
        </p:blipFill>
        <p:spPr>
          <a:xfrm>
            <a:off x="6515100" y="2817629"/>
            <a:ext cx="4330306" cy="335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2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42A31A7-E033-4F33-92BA-7AE40AEB5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000" y="239218"/>
            <a:ext cx="3699251" cy="212457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79F6D4E-C5A3-4149-A727-30A7308327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258" y="2155818"/>
            <a:ext cx="1510399" cy="2114558"/>
          </a:xfrm>
          <a:prstGeom prst="rect">
            <a:avLst/>
          </a:prstGeom>
        </p:spPr>
      </p:pic>
      <p:sp>
        <p:nvSpPr>
          <p:cNvPr id="11" name="Pijl: rechts 10">
            <a:extLst>
              <a:ext uri="{FF2B5EF4-FFF2-40B4-BE49-F238E27FC236}">
                <a16:creationId xmlns:a16="http://schemas.microsoft.com/office/drawing/2014/main" id="{38C9BB78-0C63-4B50-B56C-E5C8C7DB6DD0}"/>
              </a:ext>
            </a:extLst>
          </p:cNvPr>
          <p:cNvSpPr/>
          <p:nvPr/>
        </p:nvSpPr>
        <p:spPr>
          <a:xfrm rot="10800000">
            <a:off x="11049056" y="316272"/>
            <a:ext cx="923203" cy="386031"/>
          </a:xfrm>
          <a:prstGeom prst="rightArrow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174C9B2-157C-6F1C-16F8-142773E3F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41" y="2738732"/>
            <a:ext cx="4011023" cy="375414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CD69741-8E31-685A-3FF5-5A45453C3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762" y="2765851"/>
            <a:ext cx="3975698" cy="3727025"/>
          </a:xfrm>
          <a:prstGeom prst="rect">
            <a:avLst/>
          </a:prstGeom>
        </p:spPr>
      </p:pic>
      <p:sp>
        <p:nvSpPr>
          <p:cNvPr id="13" name="Tijdelijke aanduiding voor inhoud 12">
            <a:extLst>
              <a:ext uri="{FF2B5EF4-FFF2-40B4-BE49-F238E27FC236}">
                <a16:creationId xmlns:a16="http://schemas.microsoft.com/office/drawing/2014/main" id="{B0375943-BF0A-3F21-45F6-E0B3E9A8E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Nog steeds levend?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B43A7397-97B9-8BF1-5764-916ABD217689}"/>
              </a:ext>
            </a:extLst>
          </p:cNvPr>
          <p:cNvSpPr txBox="1"/>
          <p:nvPr/>
        </p:nvSpPr>
        <p:spPr>
          <a:xfrm>
            <a:off x="188654" y="5871139"/>
            <a:ext cx="751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C7D0D240-B7F0-C822-770F-DF8EB8A5C55A}"/>
              </a:ext>
            </a:extLst>
          </p:cNvPr>
          <p:cNvSpPr txBox="1"/>
          <p:nvPr/>
        </p:nvSpPr>
        <p:spPr>
          <a:xfrm>
            <a:off x="8533143" y="5871139"/>
            <a:ext cx="751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21923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760A3A-8F0F-4736-9DCD-5C9131DB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Algemene gezondheid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FA61E5-3A34-4779-973A-20E1008F6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Gezond tot ±35-36 jaar</a:t>
            </a:r>
          </a:p>
          <a:p>
            <a:pPr marL="0" indent="0">
              <a:buNone/>
            </a:pPr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Obstipatie van jongs af aan</a:t>
            </a:r>
          </a:p>
          <a:p>
            <a:pPr marL="0" indent="0">
              <a:buNone/>
            </a:pPr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Buikpijn -&gt; pijnstillers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1038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6DB0F6-9AE2-4FAB-84A8-3E49481DE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Belangenverstrengeling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F67905E-DF9C-410B-8DD0-3D6D5F3B1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453037" cy="4351338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Financieel noch intellectueel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2195D4B-236B-4091-A7A7-D1672CA881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5"/>
          <a:stretch/>
        </p:blipFill>
        <p:spPr>
          <a:xfrm>
            <a:off x="4122550" y="2713114"/>
            <a:ext cx="3405994" cy="331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167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AEECCBB-A939-41A7-A1CC-CE8554C0C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56" y="1271506"/>
            <a:ext cx="4097064" cy="272978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81EAB94-5A32-4540-9B7D-C9DBEEA57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62" y="3650816"/>
            <a:ext cx="2088735" cy="26801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6C26696-EFB8-4141-85DC-68BC48540D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184" y="3650816"/>
            <a:ext cx="4097064" cy="266108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C7039D8-7488-1DC6-41F3-1DA743E8C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Flamboyante levensstijl</a:t>
            </a:r>
            <a:endParaRPr lang="nl-NL" dirty="0"/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CC6AEF23-193E-4599-338F-3F2718C6FD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ongezond voedsel</a:t>
            </a:r>
          </a:p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slecht slapen</a:t>
            </a:r>
          </a:p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misbruik medicatie</a:t>
            </a:r>
          </a:p>
        </p:txBody>
      </p:sp>
    </p:spTree>
    <p:extLst>
      <p:ext uri="{BB962C8B-B14F-4D97-AF65-F5344CB8AC3E}">
        <p14:creationId xmlns:p14="http://schemas.microsoft.com/office/powerpoint/2010/main" val="224261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760A3A-8F0F-4736-9DCD-5C9131DB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Algemene gezondheid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FA61E5-3A34-4779-973A-20E1008F6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Door artsen voorgeschreven: 						onschuldig</a:t>
            </a:r>
          </a:p>
          <a:p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Elvis wist veel van medicatie</a:t>
            </a:r>
          </a:p>
          <a:p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Injecteerde zichzelf: 4x overdosis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EEB5238-C297-4643-A1BA-6036E9959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4" t="7671" r="8568" b="9213"/>
          <a:stretch>
            <a:fillRect/>
          </a:stretch>
        </p:blipFill>
        <p:spPr>
          <a:xfrm>
            <a:off x="8442250" y="914217"/>
            <a:ext cx="3487480" cy="502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1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760A3A-8F0F-4736-9DCD-5C9131DB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Algemene gezondheid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FA61E5-3A34-4779-973A-20E1008F6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Autofit/>
          </a:bodyPr>
          <a:lstStyle/>
          <a:p>
            <a:r>
              <a:rPr lang="nl-NL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Showtime</a:t>
            </a:r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opstaan rond 15-16u</a:t>
            </a:r>
          </a:p>
          <a:p>
            <a:pPr marL="0" indent="0">
              <a:buNone/>
            </a:pPr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Medicatie voor en na optreden; 						van maagzuurremmers tot oogdruppels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E14452A-168B-2D16-899E-FEA670DFF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"/>
          <a:stretch>
            <a:fillRect/>
          </a:stretch>
        </p:blipFill>
        <p:spPr>
          <a:xfrm>
            <a:off x="3469758" y="3969672"/>
            <a:ext cx="5252484" cy="265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2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8008B-A063-1BDE-E8D8-C1A7A9283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916FFB-EDA1-2EBF-FD04-329A7058D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Algemene gezondheid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31612C-F1A5-B219-25A2-CF70A7129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Autofit/>
          </a:bodyPr>
          <a:lstStyle/>
          <a:p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						</a:t>
            </a:r>
          </a:p>
          <a:p>
            <a:pPr marL="0" indent="0">
              <a:buNone/>
            </a:pPr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Voor: oppeppend (o.a. amfetaminen)</a:t>
            </a:r>
          </a:p>
          <a:p>
            <a:pPr marL="0" indent="0">
              <a:buNone/>
            </a:pPr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Na: kalmerend (o.a. Valium)</a:t>
            </a:r>
          </a:p>
          <a:p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5395CDC-1278-3E7D-43DC-A6CE0C80A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"/>
          <a:stretch/>
        </p:blipFill>
        <p:spPr>
          <a:xfrm>
            <a:off x="10359623" y="3942022"/>
            <a:ext cx="1456900" cy="183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6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760A3A-8F0F-4736-9DCD-5C9131DB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Algemene gezondheid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FA61E5-3A34-4779-973A-20E1008F6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Vrijwel niet roken</a:t>
            </a:r>
          </a:p>
          <a:p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Alcohol zelden</a:t>
            </a:r>
          </a:p>
          <a:p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Karate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A310D56-8CD3-4DD6-B663-8B14169BB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338" y="1509714"/>
            <a:ext cx="1460067" cy="139412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AE5DFBA-9FE4-4D59-9A52-9E4D99CBCC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338" y="3301650"/>
            <a:ext cx="1481261" cy="139412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C9661B3-041F-3A20-F057-1B0D76DC69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2" b="3225"/>
          <a:stretch>
            <a:fillRect/>
          </a:stretch>
        </p:blipFill>
        <p:spPr>
          <a:xfrm>
            <a:off x="6888607" y="2679405"/>
            <a:ext cx="4987960" cy="381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1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760A3A-8F0F-4736-9DCD-5C9131DB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Vier </a:t>
            </a:r>
            <a:r>
              <a:rPr lang="en-GB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grote</a:t>
            </a:r>
            <a:r>
              <a:rPr lang="en-GB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ziekenhuisopnames</a:t>
            </a:r>
            <a:endParaRPr lang="nl-NL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7F8CA2-E7F6-9F6F-A91C-C82FFDFDA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353801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b="1" kern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1973, 2 </a:t>
            </a:r>
            <a:r>
              <a:rPr lang="en-GB" b="1" kern="1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weken</a:t>
            </a:r>
            <a:r>
              <a:rPr lang="en-GB" b="1" kern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GB" b="1" kern="1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syndroom</a:t>
            </a:r>
            <a:r>
              <a:rPr lang="en-GB" b="1" kern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van Cushing, </a:t>
            </a:r>
            <a:r>
              <a:rPr lang="en-GB" b="1" kern="1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glaucoom</a:t>
            </a:r>
            <a:r>
              <a:rPr lang="en-GB" b="1" kern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,…</a:t>
            </a:r>
          </a:p>
          <a:p>
            <a:pPr>
              <a:lnSpc>
                <a:spcPct val="150000"/>
              </a:lnSpc>
            </a:pPr>
            <a:r>
              <a:rPr lang="en-GB" b="1" kern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1975, 2 </a:t>
            </a:r>
            <a:r>
              <a:rPr lang="en-GB" b="1" kern="1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weken</a:t>
            </a:r>
            <a:r>
              <a:rPr lang="en-GB" b="1" kern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GB" b="1" kern="1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darmafsluiting</a:t>
            </a:r>
            <a:r>
              <a:rPr lang="en-GB" b="1" kern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…</a:t>
            </a:r>
          </a:p>
          <a:p>
            <a:pPr>
              <a:lnSpc>
                <a:spcPct val="150000"/>
              </a:lnSpc>
            </a:pPr>
            <a:r>
              <a:rPr lang="en-GB" b="1" kern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1975, 10 </a:t>
            </a:r>
            <a:r>
              <a:rPr lang="en-GB" b="1" kern="1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dagen</a:t>
            </a:r>
            <a:r>
              <a:rPr lang="en-GB" b="1" kern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GB" b="1" kern="1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verstopte</a:t>
            </a:r>
            <a:r>
              <a:rPr lang="en-GB" b="1" kern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GB" b="1" kern="1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darm</a:t>
            </a:r>
            <a:r>
              <a:rPr lang="en-GB" b="1" kern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…</a:t>
            </a:r>
          </a:p>
          <a:p>
            <a:pPr>
              <a:lnSpc>
                <a:spcPct val="150000"/>
              </a:lnSpc>
            </a:pPr>
            <a:r>
              <a:rPr lang="en-GB" b="1" kern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April 1977, 4 </a:t>
            </a:r>
            <a:r>
              <a:rPr lang="en-GB" b="1" kern="1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dagen</a:t>
            </a:r>
            <a:r>
              <a:rPr lang="en-GB" b="1" kern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GB" b="1" kern="1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maagontsteking</a:t>
            </a:r>
            <a:r>
              <a:rPr lang="en-GB" b="1" kern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…</a:t>
            </a:r>
          </a:p>
          <a:p>
            <a:pPr>
              <a:lnSpc>
                <a:spcPct val="150000"/>
              </a:lnSpc>
            </a:pPr>
            <a:endParaRPr lang="en-GB" b="1" kern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nl-NL" b="1" kern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nl-NL" kern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39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760A3A-8F0F-4736-9DCD-5C9131DB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Algemene gezondheid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FA61E5-3A34-4779-973A-20E1008F6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GB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1960: </a:t>
            </a:r>
            <a:r>
              <a:rPr lang="en-GB" sz="32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ziekenhuisopname</a:t>
            </a:r>
            <a:r>
              <a:rPr lang="en-GB" sz="32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ivm</a:t>
            </a:r>
            <a:r>
              <a:rPr lang="en-GB" sz="32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gebroken</a:t>
            </a:r>
            <a:r>
              <a:rPr lang="en-GB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vinger</a:t>
            </a:r>
            <a:endParaRPr lang="nl-NL" sz="32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GB" sz="32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1975</a:t>
            </a:r>
            <a:r>
              <a:rPr lang="en-GB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</a:t>
            </a:r>
            <a:r>
              <a:rPr lang="en-GB" sz="32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</a:t>
            </a:r>
            <a:r>
              <a:rPr lang="en-GB" sz="32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impulsieve</a:t>
            </a:r>
            <a:r>
              <a:rPr lang="en-GB" sz="32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 facelift, </a:t>
            </a:r>
            <a:r>
              <a:rPr lang="en-GB" sz="32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inclusief</a:t>
            </a:r>
            <a:r>
              <a:rPr lang="en-GB" sz="32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oogleden</a:t>
            </a:r>
            <a:endParaRPr lang="nl-NL" sz="32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24DD43C-1ADF-1AF5-FE6F-F922CA48D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360" y="3907801"/>
            <a:ext cx="2811976" cy="281197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7A6F65A-0CCD-CF89-8479-47F78D4E8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024" y="3907802"/>
            <a:ext cx="2609721" cy="281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9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BD50AC4C-2AE7-B1AF-FF69-A5FDDFD18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970" y="2185966"/>
            <a:ext cx="5155579" cy="41259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F760A3A-8F0F-4736-9DCD-5C9131DB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FA61E5-3A34-4779-973A-20E1008F6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Ernstige depressie 1973</a:t>
            </a:r>
          </a:p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Depressie 1974</a:t>
            </a:r>
          </a:p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Depressie begin 1977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7EAC557-361D-A526-29E4-6C13E776A5E3}"/>
              </a:ext>
            </a:extLst>
          </p:cNvPr>
          <p:cNvSpPr txBox="1"/>
          <p:nvPr/>
        </p:nvSpPr>
        <p:spPr>
          <a:xfrm>
            <a:off x="11440885" y="5697677"/>
            <a:ext cx="751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15969165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F7544-FB60-08AF-63CF-5A1941ABE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02CCCEC3-4D85-1F23-F07F-26AC229162AD}"/>
              </a:ext>
            </a:extLst>
          </p:cNvPr>
          <p:cNvGraphicFramePr>
            <a:graphicFrameLocks noGrp="1"/>
          </p:cNvGraphicFramePr>
          <p:nvPr/>
        </p:nvGraphicFramePr>
        <p:xfrm>
          <a:off x="6391940" y="1107357"/>
          <a:ext cx="4961860" cy="5710495"/>
        </p:xfrm>
        <a:graphic>
          <a:graphicData uri="http://schemas.openxmlformats.org/drawingml/2006/table">
            <a:tbl>
              <a:tblPr firstRow="1" firstCol="1" bandRow="1"/>
              <a:tblGrid>
                <a:gridCol w="4961860">
                  <a:extLst>
                    <a:ext uri="{9D8B030D-6E8A-4147-A177-3AD203B41FA5}">
                      <a16:colId xmlns:a16="http://schemas.microsoft.com/office/drawing/2014/main" val="1409118547"/>
                    </a:ext>
                  </a:extLst>
                </a:gridCol>
              </a:tblGrid>
              <a:tr h="71896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3200" kern="100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Te</a:t>
                      </a:r>
                      <a:r>
                        <a:rPr lang="en-GB" sz="3200" kern="1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hoog</a:t>
                      </a:r>
                      <a:r>
                        <a:rPr lang="en-GB" sz="3200" kern="1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cholesterol</a:t>
                      </a:r>
                      <a:endParaRPr lang="nl-NL" sz="3200" kern="1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3433" marR="6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1411666"/>
                  </a:ext>
                </a:extLst>
              </a:tr>
              <a:tr h="71896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3200" kern="1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Migraine</a:t>
                      </a:r>
                      <a:endParaRPr lang="nl-NL" sz="3200" kern="1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3433" marR="6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2445653"/>
                  </a:ext>
                </a:extLst>
              </a:tr>
              <a:tr h="71896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3200" b="1" kern="1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(Lage) </a:t>
                      </a:r>
                      <a:r>
                        <a:rPr lang="en-GB" sz="3200" b="1" kern="100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rugpijn</a:t>
                      </a:r>
                      <a:endParaRPr lang="nl-NL" sz="3200" b="1" kern="1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3433" marR="6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0385525"/>
                  </a:ext>
                </a:extLst>
              </a:tr>
              <a:tr h="71896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3200" b="1" kern="100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Artritis</a:t>
                      </a:r>
                      <a:r>
                        <a:rPr lang="en-GB" sz="3200" b="1" kern="1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nek</a:t>
                      </a:r>
                      <a:endParaRPr lang="nl-NL" sz="3200" b="1" kern="1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3433" marR="6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9044908"/>
                  </a:ext>
                </a:extLst>
              </a:tr>
              <a:tr h="71896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3200" b="1" kern="1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Hernia</a:t>
                      </a:r>
                      <a:endParaRPr lang="nl-NL" sz="3200" b="1" kern="1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3433" marR="6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7655293"/>
                  </a:ext>
                </a:extLst>
              </a:tr>
              <a:tr h="71896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3200" kern="100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Buikpijn</a:t>
                      </a:r>
                      <a:endParaRPr lang="nl-NL" sz="3200" kern="1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3433" marR="6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5935695"/>
                  </a:ext>
                </a:extLst>
              </a:tr>
              <a:tr h="71896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3200" kern="1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Hoge </a:t>
                      </a:r>
                      <a:r>
                        <a:rPr lang="en-GB" sz="3200" kern="100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bloeddruk</a:t>
                      </a:r>
                      <a:endParaRPr lang="nl-NL" sz="3200" kern="1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3433" marR="6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9281271"/>
                  </a:ext>
                </a:extLst>
              </a:tr>
            </a:tbl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32B5C7C-2A16-6D75-43BA-D1B26E9EE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Algemene gezondheid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7CEB6BB8-EFBA-7603-36D4-3C619080F6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17259"/>
              </p:ext>
            </p:extLst>
          </p:nvPr>
        </p:nvGraphicFramePr>
        <p:xfrm>
          <a:off x="838200" y="1107357"/>
          <a:ext cx="5130209" cy="6526280"/>
        </p:xfrm>
        <a:graphic>
          <a:graphicData uri="http://schemas.openxmlformats.org/drawingml/2006/table">
            <a:tbl>
              <a:tblPr firstRow="1" firstCol="1" bandRow="1"/>
              <a:tblGrid>
                <a:gridCol w="5130209">
                  <a:extLst>
                    <a:ext uri="{9D8B030D-6E8A-4147-A177-3AD203B41FA5}">
                      <a16:colId xmlns:a16="http://schemas.microsoft.com/office/drawing/2014/main" val="1060561587"/>
                    </a:ext>
                  </a:extLst>
                </a:gridCol>
              </a:tblGrid>
              <a:tr h="53064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3200" kern="100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Slaapstoornis</a:t>
                      </a:r>
                      <a:endParaRPr lang="nl-NL" sz="3200" kern="1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3433" marR="6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147195"/>
                  </a:ext>
                </a:extLst>
              </a:tr>
              <a:tr h="53064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3200" kern="100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Overgewicht</a:t>
                      </a:r>
                      <a:endParaRPr lang="nl-NL" sz="3200" kern="1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3433" marR="6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6150914"/>
                  </a:ext>
                </a:extLst>
              </a:tr>
              <a:tr h="53064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3200" kern="100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Obstipatie</a:t>
                      </a:r>
                      <a:endParaRPr lang="nl-NL" sz="3200" kern="1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3433" marR="6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2793427"/>
                  </a:ext>
                </a:extLst>
              </a:tr>
              <a:tr h="53064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3200" kern="100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Strottenhoofdontsteking</a:t>
                      </a:r>
                      <a:endParaRPr lang="nl-NL" sz="3200" kern="1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3433" marR="6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1718999"/>
                  </a:ext>
                </a:extLst>
              </a:tr>
              <a:tr h="53064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3200" b="1" kern="1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IRIDOCYCLITIS</a:t>
                      </a:r>
                      <a:endParaRPr lang="nl-NL" sz="3200" kern="1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3433" marR="6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8316062"/>
                  </a:ext>
                </a:extLst>
              </a:tr>
              <a:tr h="53064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3200" kern="100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Prostaatontsteking</a:t>
                      </a:r>
                      <a:endParaRPr lang="nl-NL" sz="3200" kern="1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3433" marR="6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1389967"/>
                  </a:ext>
                </a:extLst>
              </a:tr>
              <a:tr h="53064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3200" kern="100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Leverontsteking</a:t>
                      </a:r>
                      <a:endParaRPr lang="nl-NL" sz="3200" kern="1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3433" marR="6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0478326"/>
                  </a:ext>
                </a:extLst>
              </a:tr>
              <a:tr h="53064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nl-NL" sz="3200" kern="1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3433" marR="6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9305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77534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A86C80C0-5217-4137-99B9-076C837D4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322573"/>
              </p:ext>
            </p:extLst>
          </p:nvPr>
        </p:nvGraphicFramePr>
        <p:xfrm>
          <a:off x="6391940" y="1107357"/>
          <a:ext cx="4961860" cy="5710495"/>
        </p:xfrm>
        <a:graphic>
          <a:graphicData uri="http://schemas.openxmlformats.org/drawingml/2006/table">
            <a:tbl>
              <a:tblPr firstRow="1" firstCol="1" bandRow="1"/>
              <a:tblGrid>
                <a:gridCol w="4961860">
                  <a:extLst>
                    <a:ext uri="{9D8B030D-6E8A-4147-A177-3AD203B41FA5}">
                      <a16:colId xmlns:a16="http://schemas.microsoft.com/office/drawing/2014/main" val="1409118547"/>
                    </a:ext>
                  </a:extLst>
                </a:gridCol>
              </a:tblGrid>
              <a:tr h="71896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nl-NL" sz="3200" kern="1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3433" marR="6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1411666"/>
                  </a:ext>
                </a:extLst>
              </a:tr>
              <a:tr h="71896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nl-NL" sz="3200" kern="1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3433" marR="6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2445653"/>
                  </a:ext>
                </a:extLst>
              </a:tr>
              <a:tr h="71896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3200" b="1" kern="1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(Lage) </a:t>
                      </a:r>
                      <a:r>
                        <a:rPr lang="en-GB" sz="3200" b="1" kern="100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rugpijn</a:t>
                      </a:r>
                      <a:endParaRPr lang="nl-NL" sz="3200" b="1" kern="1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3433" marR="6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0385525"/>
                  </a:ext>
                </a:extLst>
              </a:tr>
              <a:tr h="71896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3200" b="1" kern="100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Artritis</a:t>
                      </a:r>
                      <a:r>
                        <a:rPr lang="en-GB" sz="3200" b="1" kern="1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nek</a:t>
                      </a:r>
                      <a:endParaRPr lang="nl-NL" sz="3200" b="1" kern="1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3433" marR="6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9044908"/>
                  </a:ext>
                </a:extLst>
              </a:tr>
              <a:tr h="71896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3200" b="1" kern="1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Hernia</a:t>
                      </a:r>
                      <a:endParaRPr lang="nl-NL" sz="3200" b="1" kern="1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3433" marR="6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7655293"/>
                  </a:ext>
                </a:extLst>
              </a:tr>
              <a:tr h="71896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nl-NL" sz="3200" kern="1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3433" marR="6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5935695"/>
                  </a:ext>
                </a:extLst>
              </a:tr>
              <a:tr h="71896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nl-NL" sz="3200" kern="1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3433" marR="6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9281271"/>
                  </a:ext>
                </a:extLst>
              </a:tr>
            </a:tbl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8F760A3A-8F0F-4736-9DCD-5C9131DB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Algemene gezondheid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9DC51FF7-2E93-46B1-9FA3-D71033939E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993345"/>
              </p:ext>
            </p:extLst>
          </p:nvPr>
        </p:nvGraphicFramePr>
        <p:xfrm>
          <a:off x="838200" y="1107357"/>
          <a:ext cx="5130209" cy="6526280"/>
        </p:xfrm>
        <a:graphic>
          <a:graphicData uri="http://schemas.openxmlformats.org/drawingml/2006/table">
            <a:tbl>
              <a:tblPr firstRow="1" firstCol="1" bandRow="1"/>
              <a:tblGrid>
                <a:gridCol w="5130209">
                  <a:extLst>
                    <a:ext uri="{9D8B030D-6E8A-4147-A177-3AD203B41FA5}">
                      <a16:colId xmlns:a16="http://schemas.microsoft.com/office/drawing/2014/main" val="1060561587"/>
                    </a:ext>
                  </a:extLst>
                </a:gridCol>
              </a:tblGrid>
              <a:tr h="53064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nl-NL" sz="3200" kern="1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3433" marR="6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147195"/>
                  </a:ext>
                </a:extLst>
              </a:tr>
              <a:tr h="53064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nl-NL" sz="3200" kern="1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3433" marR="6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6150914"/>
                  </a:ext>
                </a:extLst>
              </a:tr>
              <a:tr h="53064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nl-NL" sz="3200" kern="1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3433" marR="6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2793427"/>
                  </a:ext>
                </a:extLst>
              </a:tr>
              <a:tr h="53064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nl-NL" sz="3200" kern="1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3433" marR="6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1718999"/>
                  </a:ext>
                </a:extLst>
              </a:tr>
              <a:tr h="53064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3200" b="1" kern="1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IRIDOCYCLITIS</a:t>
                      </a:r>
                      <a:endParaRPr lang="nl-NL" sz="3200" kern="1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3433" marR="6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8316062"/>
                  </a:ext>
                </a:extLst>
              </a:tr>
              <a:tr h="53064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nl-NL" sz="3200" kern="1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3433" marR="6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1389967"/>
                  </a:ext>
                </a:extLst>
              </a:tr>
              <a:tr h="53064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nl-NL" sz="3200" kern="1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3433" marR="6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0478326"/>
                  </a:ext>
                </a:extLst>
              </a:tr>
              <a:tr h="53064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nl-NL" sz="3200" kern="1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3433" marR="63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9305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628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7D1291-091A-4585-AF27-58F2D6102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073722-D392-4F2A-88F2-0ED4375FC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23698" cy="4351338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Elvis Presley</a:t>
            </a:r>
          </a:p>
          <a:p>
            <a:pPr marL="0" indent="0">
              <a:buNone/>
            </a:pPr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Medische aandoeningen, verslavingen en doodsoorzaak: onderwerp van uitgebreide speculatie</a:t>
            </a:r>
          </a:p>
          <a:p>
            <a:pPr marL="0" indent="0">
              <a:buNone/>
            </a:pPr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Relatief weinig bekend over zijn oogproblemen</a:t>
            </a:r>
          </a:p>
          <a:p>
            <a:endParaRPr lang="nl-NL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517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760A3A-8F0F-4736-9DCD-5C9131DB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FA61E5-3A34-4779-973A-20E1008F6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Als 23-jarige zicht 100%</a:t>
            </a:r>
          </a:p>
        </p:txBody>
      </p:sp>
    </p:spTree>
    <p:extLst>
      <p:ext uri="{BB962C8B-B14F-4D97-AF65-F5344CB8AC3E}">
        <p14:creationId xmlns:p14="http://schemas.microsoft.com/office/powerpoint/2010/main" val="21537538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D0F7D4D-99CD-40AC-833C-E4D9B35F80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3" t="20098" r="18899" b="21568"/>
          <a:stretch/>
        </p:blipFill>
        <p:spPr>
          <a:xfrm>
            <a:off x="0" y="534692"/>
            <a:ext cx="12263938" cy="632330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731D096-461B-4D2D-ADC7-0F12545525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552" y="1541297"/>
            <a:ext cx="1813268" cy="1057741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0D8F58B-763B-DF9E-2A93-230CB7DD56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136" y="1656312"/>
            <a:ext cx="1810669" cy="1054699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773A41CD-D0F9-A156-7AF5-653B3B2657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42717" y="5258449"/>
            <a:ext cx="1810669" cy="1054699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E73D1940-6771-9801-8E9F-E024BDAFE2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58736" y="4581935"/>
            <a:ext cx="1810669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91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760A3A-8F0F-4736-9DCD-5C9131DB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Dr. Nick: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FA61E5-3A34-4779-973A-20E1008F6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‘…</a:t>
            </a:r>
            <a:r>
              <a: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glaucoma</a:t>
            </a:r>
            <a:r>
              <a: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which disease plagued him throughout his life</a:t>
            </a:r>
            <a:r>
              <a: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.’</a:t>
            </a:r>
          </a:p>
          <a:p>
            <a:endParaRPr lang="en-US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Regenboogvliesontsteking</a:t>
            </a:r>
            <a:r>
              <a: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			</a:t>
            </a:r>
            <a:r>
              <a:rPr lang="en-US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september</a:t>
            </a:r>
            <a:r>
              <a: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1970 </a:t>
            </a:r>
            <a:r>
              <a:rPr lang="en-US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</a:t>
            </a:r>
            <a:r>
              <a: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maart</a:t>
            </a:r>
            <a:r>
              <a: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1971</a:t>
            </a:r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C6D07FA-CE14-51B4-E018-4B1146117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029" y="261257"/>
            <a:ext cx="1333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8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760A3A-8F0F-4736-9DCD-5C9131DB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Dr. Nick: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FA61E5-3A34-4779-973A-20E1008F6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Maart 1971: acuut glaucoom rechteroog (Nashville)</a:t>
            </a:r>
          </a:p>
          <a:p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Spencer Thornton (Nashville)</a:t>
            </a:r>
          </a:p>
          <a:p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David Meyer (Memphis)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9FE203E-39AD-42B6-A16F-12681987D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361" y="3179135"/>
            <a:ext cx="4157174" cy="331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6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760A3A-8F0F-4736-9DCD-5C9131DB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FA61E5-3A34-4779-973A-20E1008F6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‘terrible </a:t>
            </a:r>
            <a:r>
              <a:rPr lang="nl-NL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pain</a:t>
            </a:r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his </a:t>
            </a:r>
            <a:r>
              <a:rPr lang="nl-NL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eye</a:t>
            </a:r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’</a:t>
            </a:r>
          </a:p>
          <a:p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‘</a:t>
            </a:r>
            <a:r>
              <a:rPr lang="nl-NL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it</a:t>
            </a:r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felt</a:t>
            </a:r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like a </a:t>
            </a:r>
            <a:r>
              <a:rPr lang="nl-NL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marble</a:t>
            </a:r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nl-NL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stone</a:t>
            </a:r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hard’</a:t>
            </a:r>
          </a:p>
          <a:p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‘</a:t>
            </a:r>
            <a:r>
              <a:rPr lang="nl-NL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cornea </a:t>
            </a:r>
            <a:r>
              <a:rPr lang="nl-NL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steamy-looking</a:t>
            </a:r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nl-NL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totally</a:t>
            </a:r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opaque</a:t>
            </a:r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’</a:t>
            </a:r>
          </a:p>
          <a:p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‘a pupil </a:t>
            </a:r>
            <a:r>
              <a:rPr lang="nl-NL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that</a:t>
            </a:r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has no </a:t>
            </a:r>
            <a:r>
              <a:rPr lang="nl-NL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movement</a:t>
            </a:r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’</a:t>
            </a:r>
          </a:p>
          <a:p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‘Meyer </a:t>
            </a:r>
            <a:r>
              <a:rPr lang="nl-NL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estimated</a:t>
            </a:r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IOP </a:t>
            </a:r>
            <a:r>
              <a:rPr lang="nl-NL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</a:t>
            </a:r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</a:t>
            </a:r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over 80 mm Hg’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B8B7EBA-2A29-DA81-E971-F0FC8F8D27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828" y="681037"/>
            <a:ext cx="3015738" cy="240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CC7D54-5824-C453-0D31-3ACC03E2E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Acuut glaucoom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BAB5E19-AB74-8496-854B-4E423E5EF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Kan niet missen!</a:t>
            </a:r>
          </a:p>
          <a:p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Een plots ontstane, zeer hoge oogdruk</a:t>
            </a:r>
          </a:p>
          <a:p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Medisch spoedgeval</a:t>
            </a:r>
          </a:p>
        </p:txBody>
      </p:sp>
    </p:spTree>
    <p:extLst>
      <p:ext uri="{BB962C8B-B14F-4D97-AF65-F5344CB8AC3E}">
        <p14:creationId xmlns:p14="http://schemas.microsoft.com/office/powerpoint/2010/main" val="294808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F413B-FC45-F1D7-0402-3733D320F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727240F7-C6D6-7751-D603-04F30553B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22" y="1743962"/>
            <a:ext cx="5779956" cy="503237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F4EE9DC-07EB-C45B-05E0-BB68B6F0A1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0" b="36212"/>
          <a:stretch>
            <a:fillRect/>
          </a:stretch>
        </p:blipFill>
        <p:spPr>
          <a:xfrm>
            <a:off x="1057181" y="2152091"/>
            <a:ext cx="2799886" cy="15152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0AE41C1-6B52-B92B-BA53-EE03AE8FE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Normaal</a:t>
            </a:r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9E90939-0077-2C83-69CF-BE40C5618B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0" b="36212"/>
          <a:stretch>
            <a:fillRect/>
          </a:stretch>
        </p:blipFill>
        <p:spPr>
          <a:xfrm>
            <a:off x="8404816" y="2236984"/>
            <a:ext cx="2799886" cy="1515288"/>
          </a:xfrm>
          <a:prstGeom prst="rect">
            <a:avLst/>
          </a:prstGeom>
        </p:spPr>
      </p:pic>
      <p:pic>
        <p:nvPicPr>
          <p:cNvPr id="20" name="Tijdelijke aanduiding voor inhoud 19">
            <a:extLst>
              <a:ext uri="{FF2B5EF4-FFF2-40B4-BE49-F238E27FC236}">
                <a16:creationId xmlns:a16="http://schemas.microsoft.com/office/drawing/2014/main" id="{74B13FF0-6CBD-CA4A-8650-8844C9BEB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90" t="22061"/>
          <a:stretch>
            <a:fillRect/>
          </a:stretch>
        </p:blipFill>
        <p:spPr>
          <a:xfrm>
            <a:off x="7068004" y="2682240"/>
            <a:ext cx="378376" cy="475159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3C68E98F-F7B6-4A9E-194F-1591348F4F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6" t="28982" r="9295"/>
          <a:stretch>
            <a:fillRect/>
          </a:stretch>
        </p:blipFill>
        <p:spPr>
          <a:xfrm>
            <a:off x="5037508" y="2536518"/>
            <a:ext cx="2116986" cy="60833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A415574B-2DC5-340A-8C96-5A2A6304B8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5" r="84858"/>
          <a:stretch>
            <a:fillRect/>
          </a:stretch>
        </p:blipFill>
        <p:spPr>
          <a:xfrm>
            <a:off x="4747840" y="2738593"/>
            <a:ext cx="408951" cy="411186"/>
          </a:xfrm>
          <a:prstGeom prst="rect">
            <a:avLst/>
          </a:prstGeom>
        </p:spPr>
      </p:pic>
      <p:sp>
        <p:nvSpPr>
          <p:cNvPr id="21" name="Pijl: rechts 20">
            <a:extLst>
              <a:ext uri="{FF2B5EF4-FFF2-40B4-BE49-F238E27FC236}">
                <a16:creationId xmlns:a16="http://schemas.microsoft.com/office/drawing/2014/main" id="{BC8F2A1C-96EB-5A8E-1616-94EFD28F54A8}"/>
              </a:ext>
            </a:extLst>
          </p:cNvPr>
          <p:cNvSpPr/>
          <p:nvPr/>
        </p:nvSpPr>
        <p:spPr>
          <a:xfrm rot="1904215">
            <a:off x="7091901" y="2834017"/>
            <a:ext cx="658465" cy="151437"/>
          </a:xfrm>
          <a:prstGeom prst="rightArrow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Pijl: rechts 22">
            <a:extLst>
              <a:ext uri="{FF2B5EF4-FFF2-40B4-BE49-F238E27FC236}">
                <a16:creationId xmlns:a16="http://schemas.microsoft.com/office/drawing/2014/main" id="{BF0F80F3-C24D-D612-B901-AD6115B777A8}"/>
              </a:ext>
            </a:extLst>
          </p:cNvPr>
          <p:cNvSpPr/>
          <p:nvPr/>
        </p:nvSpPr>
        <p:spPr>
          <a:xfrm rot="9702012">
            <a:off x="4495474" y="2918910"/>
            <a:ext cx="658465" cy="151437"/>
          </a:xfrm>
          <a:prstGeom prst="rightArrow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Pijl: rechts 23">
            <a:extLst>
              <a:ext uri="{FF2B5EF4-FFF2-40B4-BE49-F238E27FC236}">
                <a16:creationId xmlns:a16="http://schemas.microsoft.com/office/drawing/2014/main" id="{A32851F8-B508-84DF-9759-4A4CADF7FA52}"/>
              </a:ext>
            </a:extLst>
          </p:cNvPr>
          <p:cNvSpPr/>
          <p:nvPr/>
        </p:nvSpPr>
        <p:spPr>
          <a:xfrm rot="5400000">
            <a:off x="9475526" y="2504784"/>
            <a:ext cx="658465" cy="151437"/>
          </a:xfrm>
          <a:prstGeom prst="rightArrow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Pijl: rechts 25">
            <a:extLst>
              <a:ext uri="{FF2B5EF4-FFF2-40B4-BE49-F238E27FC236}">
                <a16:creationId xmlns:a16="http://schemas.microsoft.com/office/drawing/2014/main" id="{F77E6DCE-18D4-63FD-0503-DE5F6BE28A9A}"/>
              </a:ext>
            </a:extLst>
          </p:cNvPr>
          <p:cNvSpPr/>
          <p:nvPr/>
        </p:nvSpPr>
        <p:spPr>
          <a:xfrm rot="5400000">
            <a:off x="2127891" y="2453478"/>
            <a:ext cx="658465" cy="151437"/>
          </a:xfrm>
          <a:prstGeom prst="rightArrow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380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562C6-138D-86E1-515B-F2EDFBE95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43A04CB-E99C-7E8F-2154-DE0F31255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20" y="1743962"/>
            <a:ext cx="5779958" cy="5032376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0A3C930D-FA6F-B45B-572E-80CB6EE96D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0" b="36212"/>
          <a:stretch>
            <a:fillRect/>
          </a:stretch>
        </p:blipFill>
        <p:spPr>
          <a:xfrm>
            <a:off x="1057181" y="2152091"/>
            <a:ext cx="2799886" cy="15152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12E28E6-3410-7130-CA0D-5F016AB36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Acuut glaucoom</a:t>
            </a:r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C53B7F7-8FA3-AF6F-E330-CFB5FCD1A1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0" b="36212"/>
          <a:stretch>
            <a:fillRect/>
          </a:stretch>
        </p:blipFill>
        <p:spPr>
          <a:xfrm>
            <a:off x="8404816" y="2236984"/>
            <a:ext cx="2799886" cy="1515288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74B539C9-0986-7A91-49DE-A371E90330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3" t="28982" r="23956" b="-5306"/>
          <a:stretch>
            <a:fillRect/>
          </a:stretch>
        </p:blipFill>
        <p:spPr>
          <a:xfrm>
            <a:off x="5743778" y="2296812"/>
            <a:ext cx="933962" cy="506397"/>
          </a:xfrm>
          <a:prstGeom prst="rect">
            <a:avLst/>
          </a:prstGeom>
        </p:spPr>
      </p:pic>
      <p:sp>
        <p:nvSpPr>
          <p:cNvPr id="23" name="Pijl: rechts 22">
            <a:extLst>
              <a:ext uri="{FF2B5EF4-FFF2-40B4-BE49-F238E27FC236}">
                <a16:creationId xmlns:a16="http://schemas.microsoft.com/office/drawing/2014/main" id="{C5BDE256-F0C5-DB9A-6FE3-788116031D3A}"/>
              </a:ext>
            </a:extLst>
          </p:cNvPr>
          <p:cNvSpPr/>
          <p:nvPr/>
        </p:nvSpPr>
        <p:spPr>
          <a:xfrm rot="8378899">
            <a:off x="4691693" y="2698465"/>
            <a:ext cx="348094" cy="133285"/>
          </a:xfrm>
          <a:prstGeom prst="rightArrow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Pijl: rechts 23">
            <a:extLst>
              <a:ext uri="{FF2B5EF4-FFF2-40B4-BE49-F238E27FC236}">
                <a16:creationId xmlns:a16="http://schemas.microsoft.com/office/drawing/2014/main" id="{574C099F-7714-51C4-A9D9-789708198721}"/>
              </a:ext>
            </a:extLst>
          </p:cNvPr>
          <p:cNvSpPr/>
          <p:nvPr/>
        </p:nvSpPr>
        <p:spPr>
          <a:xfrm rot="5400000">
            <a:off x="9475526" y="2504784"/>
            <a:ext cx="658465" cy="151437"/>
          </a:xfrm>
          <a:prstGeom prst="rightArrow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Pijl: rechts 25">
            <a:extLst>
              <a:ext uri="{FF2B5EF4-FFF2-40B4-BE49-F238E27FC236}">
                <a16:creationId xmlns:a16="http://schemas.microsoft.com/office/drawing/2014/main" id="{CBE38DA4-67C6-930E-F70D-0450EF454F22}"/>
              </a:ext>
            </a:extLst>
          </p:cNvPr>
          <p:cNvSpPr/>
          <p:nvPr/>
        </p:nvSpPr>
        <p:spPr>
          <a:xfrm rot="5400000">
            <a:off x="2128820" y="2464305"/>
            <a:ext cx="658465" cy="151437"/>
          </a:xfrm>
          <a:prstGeom prst="rightArrow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A6D9579-BEE9-53B9-95E1-9B7627A41F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42" t="51564" r="9296" b="-576"/>
          <a:stretch>
            <a:fillRect/>
          </a:stretch>
        </p:blipFill>
        <p:spPr>
          <a:xfrm>
            <a:off x="6677025" y="2419350"/>
            <a:ext cx="343807" cy="36480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5F51F76-F11A-7169-BF85-FCA70D18F6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50284" r="63756" b="-576"/>
          <a:stretch>
            <a:fillRect/>
          </a:stretch>
        </p:blipFill>
        <p:spPr>
          <a:xfrm>
            <a:off x="5190817" y="2390775"/>
            <a:ext cx="798588" cy="374333"/>
          </a:xfrm>
          <a:prstGeom prst="rect">
            <a:avLst/>
          </a:prstGeom>
        </p:spPr>
      </p:pic>
      <p:sp>
        <p:nvSpPr>
          <p:cNvPr id="12" name="Pijl: rechts 11">
            <a:extLst>
              <a:ext uri="{FF2B5EF4-FFF2-40B4-BE49-F238E27FC236}">
                <a16:creationId xmlns:a16="http://schemas.microsoft.com/office/drawing/2014/main" id="{1604D94C-87CE-5AB3-4949-5528C3839656}"/>
              </a:ext>
            </a:extLst>
          </p:cNvPr>
          <p:cNvSpPr/>
          <p:nvPr/>
        </p:nvSpPr>
        <p:spPr>
          <a:xfrm rot="19445022">
            <a:off x="4836721" y="2736566"/>
            <a:ext cx="348094" cy="133285"/>
          </a:xfrm>
          <a:prstGeom prst="rightArrow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Pijl: rechts 14">
            <a:extLst>
              <a:ext uri="{FF2B5EF4-FFF2-40B4-BE49-F238E27FC236}">
                <a16:creationId xmlns:a16="http://schemas.microsoft.com/office/drawing/2014/main" id="{8A0B27EA-709F-3082-EA5E-6ABF7A2EE6DC}"/>
              </a:ext>
            </a:extLst>
          </p:cNvPr>
          <p:cNvSpPr/>
          <p:nvPr/>
        </p:nvSpPr>
        <p:spPr>
          <a:xfrm rot="12492138">
            <a:off x="7114448" y="2820361"/>
            <a:ext cx="348094" cy="133285"/>
          </a:xfrm>
          <a:prstGeom prst="rightArrow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Pijl: rechts 16">
            <a:extLst>
              <a:ext uri="{FF2B5EF4-FFF2-40B4-BE49-F238E27FC236}">
                <a16:creationId xmlns:a16="http://schemas.microsoft.com/office/drawing/2014/main" id="{02DFFC09-63A5-B06E-5BE7-458BE102347F}"/>
              </a:ext>
            </a:extLst>
          </p:cNvPr>
          <p:cNvSpPr/>
          <p:nvPr/>
        </p:nvSpPr>
        <p:spPr>
          <a:xfrm rot="1794074">
            <a:off x="7246754" y="2727890"/>
            <a:ext cx="348094" cy="133285"/>
          </a:xfrm>
          <a:prstGeom prst="rightArrow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Vermenigvuldigingsteken 18">
            <a:extLst>
              <a:ext uri="{FF2B5EF4-FFF2-40B4-BE49-F238E27FC236}">
                <a16:creationId xmlns:a16="http://schemas.microsoft.com/office/drawing/2014/main" id="{6F2D8A34-6BBE-ACE4-8908-810A80DBD4F7}"/>
              </a:ext>
            </a:extLst>
          </p:cNvPr>
          <p:cNvSpPr/>
          <p:nvPr/>
        </p:nvSpPr>
        <p:spPr>
          <a:xfrm>
            <a:off x="1990143" y="2296812"/>
            <a:ext cx="933962" cy="374333"/>
          </a:xfrm>
          <a:prstGeom prst="mathMultiply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Vermenigvuldigingsteken 21">
            <a:extLst>
              <a:ext uri="{FF2B5EF4-FFF2-40B4-BE49-F238E27FC236}">
                <a16:creationId xmlns:a16="http://schemas.microsoft.com/office/drawing/2014/main" id="{00935A71-6B2C-8765-D34C-B4E0A9FDD654}"/>
              </a:ext>
            </a:extLst>
          </p:cNvPr>
          <p:cNvSpPr/>
          <p:nvPr/>
        </p:nvSpPr>
        <p:spPr>
          <a:xfrm>
            <a:off x="9335774" y="2390775"/>
            <a:ext cx="933962" cy="374333"/>
          </a:xfrm>
          <a:prstGeom prst="mathMultiply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797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  <p:bldP spid="12" grpId="0" animBg="1"/>
      <p:bldP spid="15" grpId="0" animBg="1"/>
      <p:bldP spid="17" grpId="0" animBg="1"/>
      <p:bldP spid="19" grpId="0" animBg="1"/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62986-2DB4-9105-89DF-759F971E7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DCA00E-4854-E6F7-BD0F-835EB2255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Acuut glaucoom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F3E2C-53BF-E381-05A1-96AAEEB72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Plots heftige pijn in/rond het oog</a:t>
            </a:r>
          </a:p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Misselijkheid</a:t>
            </a:r>
          </a:p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Zelfs braken mogelijk</a:t>
            </a:r>
          </a:p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Wazig/slecht zicht</a:t>
            </a:r>
          </a:p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Lichtkransen (halo’s)</a:t>
            </a:r>
          </a:p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Rood en hard oog</a:t>
            </a:r>
          </a:p>
          <a:p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6B56322-CC31-C52B-02D3-3D258C3FA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2225" r="2973" b="22502"/>
          <a:stretch>
            <a:fillRect/>
          </a:stretch>
        </p:blipFill>
        <p:spPr>
          <a:xfrm>
            <a:off x="7333867" y="2971801"/>
            <a:ext cx="3486533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0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760A3A-8F0F-4736-9DCD-5C9131DB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FA61E5-3A34-4779-973A-20E1008F6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‘We can do one of two things: we can make </a:t>
            </a:r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hole in your iris</a:t>
            </a:r>
            <a:r>
              <a: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or I can give you </a:t>
            </a:r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 injection of steroids </a:t>
            </a:r>
            <a:r>
              <a: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immediately and </a:t>
            </a:r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dilate your eye </a:t>
            </a:r>
            <a:r>
              <a: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 we can break this open.’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0A1639A-43A6-D646-EC14-2F779CF14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459" y="4018684"/>
            <a:ext cx="3017782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90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EE45F-8E58-3BA3-1766-3DC7F5E1B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3AC52-7593-5B01-C97B-F23D25480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Journal of </a:t>
            </a:r>
            <a:r>
              <a:rPr lang="nl-NL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Medical</a:t>
            </a: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Biography</a:t>
            </a: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2024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FC1FE1-4820-1D21-C49C-534107EA6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3F56D78-E1FC-A38F-E285-0FFE8FCBB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26622" r="12127" b="37510"/>
          <a:stretch>
            <a:fillRect/>
          </a:stretch>
        </p:blipFill>
        <p:spPr>
          <a:xfrm>
            <a:off x="0" y="2272918"/>
            <a:ext cx="12192000" cy="319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186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A2B86-3BAF-B223-704E-01A0241AC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5B7D8E-D06E-B72C-AE8A-B87A9BED0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5F985A5-197D-74BE-D767-618EDD42D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Autofit/>
          </a:bodyPr>
          <a:lstStyle/>
          <a:p>
            <a:r>
              <a:rPr lang="nl-NL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Demerol</a:t>
            </a:r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(opiaat) i.m. en </a:t>
            </a:r>
            <a:r>
              <a:rPr lang="nl-NL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locale</a:t>
            </a:r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verdoving</a:t>
            </a:r>
          </a:p>
          <a:p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Ooglidspreider</a:t>
            </a:r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‘A long needle full of steroids was in-		</a:t>
            </a:r>
            <a:r>
              <a:rPr lang="en-US" sz="32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jected</a:t>
            </a:r>
            <a:r>
              <a:rPr lang="en-US" sz="32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directly into Elvis's eyeball’</a:t>
            </a:r>
          </a:p>
          <a:p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Binnen een paar uur Elvis flink opgeknapt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89A452E-D568-DD6D-59E8-28CBEEF82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868" y="2475634"/>
            <a:ext cx="3017782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8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778C2D6B-A642-0667-4AE9-988D6F159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278" y="0"/>
            <a:ext cx="8569444" cy="685800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BCA325C1-B934-CDB0-0669-023052605732}"/>
              </a:ext>
            </a:extLst>
          </p:cNvPr>
          <p:cNvSpPr txBox="1"/>
          <p:nvPr/>
        </p:nvSpPr>
        <p:spPr>
          <a:xfrm>
            <a:off x="1145124" y="6150114"/>
            <a:ext cx="751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7720254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760A3A-8F0F-4736-9DCD-5C9131DB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FA61E5-3A34-4779-973A-20E1008F6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4879975"/>
          </a:xfrm>
        </p:spPr>
        <p:txBody>
          <a:bodyPr>
            <a:noAutofit/>
          </a:bodyPr>
          <a:lstStyle/>
          <a:p>
            <a:pPr algn="l" rtl="0"/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Acuut glaucoom Elvis</a:t>
            </a:r>
          </a:p>
          <a:p>
            <a:pPr algn="l" rtl="0"/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 rtl="0"/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Mogelijk tgv recidiverende regenboogvliesontsteking</a:t>
            </a:r>
          </a:p>
          <a:p>
            <a:pPr marL="0" indent="0" algn="l" rtl="0">
              <a:buNone/>
            </a:pPr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 rtl="0"/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Zeker niet: injectie corticosteroïden in oogbal</a:t>
            </a:r>
          </a:p>
          <a:p>
            <a:pPr algn="l" rtl="0"/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 rtl="0"/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Waarschijnlijk: </a:t>
            </a:r>
            <a:r>
              <a:rPr lang="nl-NL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mydricaine</a:t>
            </a:r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onder slijmvlies</a:t>
            </a:r>
          </a:p>
          <a:p>
            <a:pPr lvl="1"/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41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A714A-A736-BE70-9C58-159AD2ADF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051F6F-D7C8-4A95-852F-3CFD43EFA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9291F40-DEED-0F5B-7992-BBFA3892B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4879975"/>
          </a:xfrm>
        </p:spPr>
        <p:txBody>
          <a:bodyPr>
            <a:noAutofit/>
          </a:bodyPr>
          <a:lstStyle/>
          <a:p>
            <a:pPr algn="l" rtl="0"/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Vocht aflaten?</a:t>
            </a:r>
          </a:p>
          <a:p>
            <a:pPr algn="l" rtl="0"/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 rtl="0"/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Gat in regenboogvlies?					(‘</a:t>
            </a:r>
            <a:r>
              <a:rPr lang="nl-NL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surgical</a:t>
            </a:r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(‘hole in </a:t>
            </a:r>
            <a:r>
              <a:rPr lang="nl-NL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iris’</a:t>
            </a:r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lvl="1"/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6C3F6BC-67F5-503D-2C9C-F4BAF4B1C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958" y="4265610"/>
            <a:ext cx="3105483" cy="233436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28F7845-F9DA-D82A-4F92-49EF2421A8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643" y="346756"/>
            <a:ext cx="4317968" cy="238775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DD9FE85-1B7B-4B44-4FB5-22F7847D23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644" y="2868979"/>
            <a:ext cx="4317968" cy="373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41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760A3A-8F0F-4736-9DCD-5C9131DB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FA61E5-3A34-4779-973A-20E1008F6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82325" cy="4351338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1973: diagnose glaucoom, beide ogen, 				ondanks oogdruppels elke dag</a:t>
            </a:r>
          </a:p>
          <a:p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Elvis gebruikte veel corticosteroïden: 	oogdruppels, pillen en injecties		voorgeschreven of zelfmedicatie</a:t>
            </a:r>
          </a:p>
          <a:p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Corticosteroïden: risicofactor verhoogde oogdruk</a:t>
            </a:r>
          </a:p>
          <a:p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92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F61E9-B27B-CCCC-2F58-76E285F05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6222E8-FA79-FD4C-614B-B13BCEED0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1FFF11-33F8-5BAD-B0C7-560332ACF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82325" cy="4351338"/>
          </a:xfrm>
        </p:spPr>
        <p:txBody>
          <a:bodyPr>
            <a:normAutofit/>
          </a:bodyPr>
          <a:lstStyle/>
          <a:p>
            <a:r>
              <a:rPr lang="nl-NL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Regenboogvliesonstekingen</a:t>
            </a:r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lvl="1"/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oogdrukverhoging</a:t>
            </a:r>
          </a:p>
          <a:p>
            <a:pPr lvl="1"/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behandeling met corticosteroïden</a:t>
            </a:r>
          </a:p>
          <a:p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A11F7E2-FA88-EFF6-4B46-A52D7D0C1D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013" y="3429000"/>
            <a:ext cx="3962672" cy="3178629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F414050-D3DD-A4EF-BCBB-1C88AC99E0BD}"/>
              </a:ext>
            </a:extLst>
          </p:cNvPr>
          <p:cNvSpPr txBox="1"/>
          <p:nvPr/>
        </p:nvSpPr>
        <p:spPr>
          <a:xfrm>
            <a:off x="7191898" y="6038353"/>
            <a:ext cx="751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166072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8B143-B52E-9BAC-CF19-D7C845C35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1DF7C5-FF86-4428-9DFE-95596FA9F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E3EB78-6182-1688-7AD8-616620EAE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Linda Thompson: eind 1974 suggereerde arts marihuana</a:t>
            </a:r>
          </a:p>
          <a:p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Elvis zou dit 3 maanden hebben gerookt</a:t>
            </a:r>
          </a:p>
          <a:p>
            <a:pPr marL="0" indent="0">
              <a:buNone/>
            </a:pPr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5F3B95A-C504-A429-366E-C7C3A03B0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20"/>
          <a:stretch>
            <a:fillRect/>
          </a:stretch>
        </p:blipFill>
        <p:spPr>
          <a:xfrm>
            <a:off x="4149582" y="4001294"/>
            <a:ext cx="3892836" cy="275025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32A6C3B5-6BEE-40B5-C22A-CBB4886A320A}"/>
              </a:ext>
            </a:extLst>
          </p:cNvPr>
          <p:cNvSpPr txBox="1"/>
          <p:nvPr/>
        </p:nvSpPr>
        <p:spPr>
          <a:xfrm>
            <a:off x="3398467" y="6176963"/>
            <a:ext cx="751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233068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760A3A-8F0F-4736-9DCD-5C9131DB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FA61E5-3A34-4779-973A-20E1008F6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Onwaarschijnlijk: anti-straatdrugs en rookte niet</a:t>
            </a:r>
          </a:p>
          <a:p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Oogdruk omlaag, maar doorbloeding oogzenuw ook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4A4389C-471F-FFEA-4F4F-30A78FD0C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207" y="1115003"/>
            <a:ext cx="3889585" cy="2755631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C2DE23D8-C5C7-456E-41FB-F7B4125C4049}"/>
              </a:ext>
            </a:extLst>
          </p:cNvPr>
          <p:cNvSpPr txBox="1"/>
          <p:nvPr/>
        </p:nvSpPr>
        <p:spPr>
          <a:xfrm>
            <a:off x="3400092" y="3291013"/>
            <a:ext cx="751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</a:t>
            </a:r>
          </a:p>
        </p:txBody>
      </p:sp>
      <p:sp>
        <p:nvSpPr>
          <p:cNvPr id="10" name="Vermenigvuldigingsteken 9">
            <a:extLst>
              <a:ext uri="{FF2B5EF4-FFF2-40B4-BE49-F238E27FC236}">
                <a16:creationId xmlns:a16="http://schemas.microsoft.com/office/drawing/2014/main" id="{AB9C549E-FC4C-24A5-D023-CB2E8FE09FCA}"/>
              </a:ext>
            </a:extLst>
          </p:cNvPr>
          <p:cNvSpPr/>
          <p:nvPr/>
        </p:nvSpPr>
        <p:spPr>
          <a:xfrm>
            <a:off x="881741" y="706092"/>
            <a:ext cx="10689771" cy="3442835"/>
          </a:xfrm>
          <a:prstGeom prst="mathMultiply">
            <a:avLst/>
          </a:prstGeom>
          <a:solidFill>
            <a:srgbClr val="FF00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430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760A3A-8F0F-4736-9DCD-5C9131DB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0956"/>
            <a:ext cx="10515600" cy="1325563"/>
          </a:xfrm>
        </p:spPr>
        <p:txBody>
          <a:bodyPr/>
          <a:lstStyle/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Zonnebrillen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FA61E5-3A34-4779-973A-20E1008F6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Modieus, maar ook</a:t>
            </a:r>
          </a:p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minder hinder van licht</a:t>
            </a:r>
          </a:p>
          <a:p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08E3396-9471-4A4B-A083-003FE287E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859" y="547545"/>
            <a:ext cx="5483141" cy="548314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4F42D9F-C7A2-464B-9D8C-AB3BB097E9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5" b="23539"/>
          <a:stretch/>
        </p:blipFill>
        <p:spPr>
          <a:xfrm>
            <a:off x="1143000" y="3383582"/>
            <a:ext cx="5279000" cy="264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1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760A3A-8F0F-4736-9DCD-5C9131DB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Beperkingen studie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FA61E5-3A34-4779-973A-20E1008F6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79975"/>
          </a:xfrm>
        </p:spPr>
        <p:txBody>
          <a:bodyPr>
            <a:noAutofit/>
          </a:bodyPr>
          <a:lstStyle/>
          <a:p>
            <a:pPr algn="l" rtl="0"/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Gebrek aan (oogheelkundige) gegevens</a:t>
            </a:r>
          </a:p>
          <a:p>
            <a:pPr algn="l" rtl="0"/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Betrouwbaarheid gegevens:</a:t>
            </a:r>
          </a:p>
          <a:p>
            <a:pPr lvl="1"/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geen oogheelkundige bronnen</a:t>
            </a:r>
          </a:p>
          <a:p>
            <a:pPr lvl="1"/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veel niet-medische bronnen</a:t>
            </a:r>
          </a:p>
          <a:p>
            <a:pPr algn="l" rtl="0"/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 rtl="0"/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Bias tgv:</a:t>
            </a:r>
          </a:p>
          <a:p>
            <a:pPr lvl="1"/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Verkeerde herinneringen</a:t>
            </a:r>
          </a:p>
          <a:p>
            <a:pPr lvl="1"/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Persoonlijke of financiële belangen</a:t>
            </a:r>
          </a:p>
          <a:p>
            <a:pPr lvl="1"/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Incomplete of afwezige documenten</a:t>
            </a:r>
          </a:p>
        </p:txBody>
      </p:sp>
    </p:spTree>
    <p:extLst>
      <p:ext uri="{BB962C8B-B14F-4D97-AF65-F5344CB8AC3E}">
        <p14:creationId xmlns:p14="http://schemas.microsoft.com/office/powerpoint/2010/main" val="111942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912902-CD55-4784-BD7D-D65B71026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Ethisch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7603247-504C-4C81-9989-62A349710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Veel online/openbaar te vinden</a:t>
            </a:r>
          </a:p>
          <a:p>
            <a:pPr marL="0" indent="0">
              <a:buNone/>
            </a:pPr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Eerstegraads familieleden leven niet meer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EEECE08-0772-416D-8714-B0F73D5A3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388" y="3520595"/>
            <a:ext cx="3237223" cy="317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3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2F55F-ADD5-9EF0-4AE1-826A29633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44323B-3864-33AB-4EDF-3D8BC18F2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8E3E612-2102-6EE6-A9BC-BC47E2B8A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820400" cy="4879975"/>
          </a:xfrm>
        </p:spPr>
        <p:txBody>
          <a:bodyPr>
            <a:noAutofit/>
          </a:bodyPr>
          <a:lstStyle/>
          <a:p>
            <a:pPr algn="l" rtl="0"/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Dankzij Dr. Nick toch e.e.a. te reconstrueren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7A1FA4E-4CD9-3CE1-A191-92A5BC931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72" y="2522028"/>
            <a:ext cx="2960914" cy="379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616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760A3A-8F0F-4736-9DCD-5C9131DB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Samenvattend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FA61E5-3A34-4779-973A-20E1008F6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4879975"/>
          </a:xfrm>
        </p:spPr>
        <p:txBody>
          <a:bodyPr>
            <a:noAutofit/>
          </a:bodyPr>
          <a:lstStyle/>
          <a:p>
            <a:pPr algn="l" rtl="0"/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Chronisch glaucoom</a:t>
            </a:r>
          </a:p>
          <a:p>
            <a:pPr algn="l" rtl="0"/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 rtl="0"/>
            <a:r>
              <a:rPr lang="nl-NL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Steroïdgebruik</a:t>
            </a:r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lvl="1"/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Pillen/injecties (pijnbestrijding)</a:t>
            </a:r>
          </a:p>
          <a:p>
            <a:pPr lvl="1"/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Oogdruppels (regenboogvliesontstekingen)</a:t>
            </a:r>
          </a:p>
          <a:p>
            <a:pPr marL="457200" lvl="1" indent="0">
              <a:buNone/>
            </a:pPr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Verhoogde oogdruk door steroïden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Verhoogde oogdruk door </a:t>
            </a:r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regenboogvliesontsteking</a:t>
            </a: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68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2E932-1CF0-4688-24E2-FF137384B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1672FD-2815-C8DD-D63F-50AE34FDE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8872AD-1C59-B35D-1F60-8702E974B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79975"/>
          </a:xfrm>
        </p:spPr>
        <p:txBody>
          <a:bodyPr>
            <a:noAutofit/>
          </a:bodyPr>
          <a:lstStyle/>
          <a:p>
            <a:pPr algn="l" rtl="0"/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Acuut glaucoom</a:t>
            </a:r>
          </a:p>
          <a:p>
            <a:pPr algn="l" rtl="0"/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 rtl="0"/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Maart 1971:</a:t>
            </a:r>
          </a:p>
          <a:p>
            <a:pPr lvl="1"/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rechteroog</a:t>
            </a:r>
          </a:p>
          <a:p>
            <a:pPr lvl="1"/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t.g.v. recidiverende regenboogvliesontsteking</a:t>
            </a:r>
          </a:p>
          <a:p>
            <a:pPr lvl="1"/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0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760A3A-8F0F-4736-9DCD-5C9131DB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FA61E5-3A34-4779-973A-20E1008F6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79975"/>
          </a:xfrm>
        </p:spPr>
        <p:txBody>
          <a:bodyPr>
            <a:noAutofit/>
          </a:bodyPr>
          <a:lstStyle/>
          <a:p>
            <a:pPr algn="l" rtl="0"/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Naast vele algemene gezondheidsproblemen had Elvis glaucoom aan beide ogen</a:t>
            </a:r>
          </a:p>
          <a:p>
            <a:pPr algn="l" rtl="0"/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 rtl="0"/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Waarschijnlijk was zijn gezichtsvermogen op het einde van zijn leven flink afgenomen</a:t>
            </a:r>
          </a:p>
          <a:p>
            <a:pPr algn="l" rtl="0"/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 rtl="0"/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Had hij langer geleefd, was hij mogelijk blind geworden</a:t>
            </a:r>
          </a:p>
        </p:txBody>
      </p:sp>
    </p:spTree>
    <p:extLst>
      <p:ext uri="{BB962C8B-B14F-4D97-AF65-F5344CB8AC3E}">
        <p14:creationId xmlns:p14="http://schemas.microsoft.com/office/powerpoint/2010/main" val="30717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0C354B85-9574-A434-B69C-7AE43D1EE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278" y="0"/>
            <a:ext cx="8569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28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554C5-6990-414B-BAE3-76E0AEFAB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Bronnen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840F2D-344E-4835-977A-54C5AB770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George Nichopoulos (1927-2016) </a:t>
            </a:r>
          </a:p>
          <a:p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“Dr. Nick”</a:t>
            </a:r>
          </a:p>
          <a:p>
            <a:pPr marL="0" indent="0">
              <a:buNone/>
            </a:pPr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Lijfarts Elvis 1970 – 1977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973D071-FED2-4AD5-864C-B7B60C020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937" y="3216381"/>
            <a:ext cx="5033365" cy="309551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FACD685-E842-340D-94B8-B8A1BB63C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172" y="365125"/>
            <a:ext cx="2042893" cy="262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8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CFA8BAB-7614-4A5E-85B5-291F448BF0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2" r="34362" b="10355"/>
          <a:stretch/>
        </p:blipFill>
        <p:spPr>
          <a:xfrm>
            <a:off x="4420201" y="900046"/>
            <a:ext cx="3351598" cy="505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69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554C5-6990-414B-BAE3-76E0AEFAB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Bronnen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840F2D-344E-4835-977A-54C5AB770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Forest</a:t>
            </a:r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Tennant</a:t>
            </a:r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(1937)</a:t>
            </a:r>
          </a:p>
          <a:p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Verslavingsarts</a:t>
            </a:r>
          </a:p>
          <a:p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Deskundige rechtszaak 								tegen Nichopoulos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08A2CA0-2FDA-48F2-9A92-0C43D8820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624" y="1036176"/>
            <a:ext cx="4087202" cy="478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7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2E4AB03-6B40-4C85-A8E9-5AC22D08E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988" y="1123791"/>
            <a:ext cx="3068023" cy="461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1901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1378</Words>
  <Application>Microsoft Office PowerPoint</Application>
  <PresentationFormat>Breedbeeld</PresentationFormat>
  <Paragraphs>337</Paragraphs>
  <Slides>54</Slides>
  <Notes>45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54</vt:i4>
      </vt:variant>
    </vt:vector>
  </HeadingPairs>
  <TitlesOfParts>
    <vt:vector size="59" baseType="lpstr">
      <vt:lpstr>Arial</vt:lpstr>
      <vt:lpstr>Calibri</vt:lpstr>
      <vt:lpstr>Calibri Light</vt:lpstr>
      <vt:lpstr>Verdana</vt:lpstr>
      <vt:lpstr>Kantoorthema</vt:lpstr>
      <vt:lpstr>Suspicious eyes: Elvis en zijn glaucoom</vt:lpstr>
      <vt:lpstr>Belangenverstrengeling</vt:lpstr>
      <vt:lpstr>Doel</vt:lpstr>
      <vt:lpstr>Journal of Medical Biography 2024</vt:lpstr>
      <vt:lpstr>Ethisch</vt:lpstr>
      <vt:lpstr>Bronnen</vt:lpstr>
      <vt:lpstr>PowerPoint-presentatie</vt:lpstr>
      <vt:lpstr>Bronnen</vt:lpstr>
      <vt:lpstr>PowerPoint-presentatie</vt:lpstr>
      <vt:lpstr>PowerPoint-presentatie</vt:lpstr>
      <vt:lpstr>Bronnen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Introductie</vt:lpstr>
      <vt:lpstr>PowerPoint-presentatie</vt:lpstr>
      <vt:lpstr>Algemene gezondheid</vt:lpstr>
      <vt:lpstr>Flamboyante levensstijl</vt:lpstr>
      <vt:lpstr>Algemene gezondheid</vt:lpstr>
      <vt:lpstr>Algemene gezondheid</vt:lpstr>
      <vt:lpstr>Algemene gezondheid</vt:lpstr>
      <vt:lpstr>Algemene gezondheid</vt:lpstr>
      <vt:lpstr>Vier grote ziekenhuisopnames</vt:lpstr>
      <vt:lpstr>Algemene gezondheid</vt:lpstr>
      <vt:lpstr>PowerPoint-presentatie</vt:lpstr>
      <vt:lpstr>Algemene gezondheid</vt:lpstr>
      <vt:lpstr>Algemene gezondheid</vt:lpstr>
      <vt:lpstr>Ogen</vt:lpstr>
      <vt:lpstr>PowerPoint-presentatie</vt:lpstr>
      <vt:lpstr>Dr. Nick:</vt:lpstr>
      <vt:lpstr>Dr. Nick:</vt:lpstr>
      <vt:lpstr>PowerPoint-presentatie</vt:lpstr>
      <vt:lpstr>Acuut glaucoom</vt:lpstr>
      <vt:lpstr>Normaal</vt:lpstr>
      <vt:lpstr>Acuut glaucoom</vt:lpstr>
      <vt:lpstr>Acuut glaucoom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Zonnebrillen</vt:lpstr>
      <vt:lpstr>Beperkingen studie</vt:lpstr>
      <vt:lpstr>PowerPoint-presentatie</vt:lpstr>
      <vt:lpstr>Samenvattend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Burning eyes De ogen van Elvis Presley</dc:title>
  <dc:creator>Richard Zegers</dc:creator>
  <cp:lastModifiedBy>Carlo Rikels</cp:lastModifiedBy>
  <cp:revision>25</cp:revision>
  <dcterms:created xsi:type="dcterms:W3CDTF">2024-03-17T10:06:12Z</dcterms:created>
  <dcterms:modified xsi:type="dcterms:W3CDTF">2026-05-18T11:36:47Z</dcterms:modified>
</cp:coreProperties>
</file>