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7"/>
  </p:notesMasterIdLst>
  <p:sldIdLst>
    <p:sldId id="435" r:id="rId2"/>
    <p:sldId id="256" r:id="rId3"/>
    <p:sldId id="258" r:id="rId4"/>
    <p:sldId id="259" r:id="rId5"/>
    <p:sldId id="414" r:id="rId6"/>
    <p:sldId id="288" r:id="rId7"/>
    <p:sldId id="289" r:id="rId8"/>
    <p:sldId id="290" r:id="rId9"/>
    <p:sldId id="291" r:id="rId10"/>
    <p:sldId id="298" r:id="rId11"/>
    <p:sldId id="402" r:id="rId12"/>
    <p:sldId id="327" r:id="rId13"/>
    <p:sldId id="261" r:id="rId14"/>
    <p:sldId id="408" r:id="rId15"/>
    <p:sldId id="308" r:id="rId16"/>
    <p:sldId id="263" r:id="rId17"/>
    <p:sldId id="307" r:id="rId18"/>
    <p:sldId id="304" r:id="rId19"/>
    <p:sldId id="312" r:id="rId20"/>
    <p:sldId id="311" r:id="rId21"/>
    <p:sldId id="309" r:id="rId22"/>
    <p:sldId id="434" r:id="rId23"/>
    <p:sldId id="316" r:id="rId24"/>
    <p:sldId id="323" r:id="rId25"/>
    <p:sldId id="322" r:id="rId26"/>
    <p:sldId id="321" r:id="rId27"/>
    <p:sldId id="419" r:id="rId28"/>
    <p:sldId id="423" r:id="rId29"/>
    <p:sldId id="424" r:id="rId30"/>
    <p:sldId id="422" r:id="rId31"/>
    <p:sldId id="319" r:id="rId32"/>
    <p:sldId id="420" r:id="rId33"/>
    <p:sldId id="425" r:id="rId34"/>
    <p:sldId id="374" r:id="rId35"/>
    <p:sldId id="427" r:id="rId36"/>
    <p:sldId id="317" r:id="rId37"/>
    <p:sldId id="428" r:id="rId38"/>
    <p:sldId id="429" r:id="rId39"/>
    <p:sldId id="401" r:id="rId40"/>
    <p:sldId id="376" r:id="rId41"/>
    <p:sldId id="433" r:id="rId42"/>
    <p:sldId id="377" r:id="rId43"/>
    <p:sldId id="430" r:id="rId44"/>
    <p:sldId id="407" r:id="rId45"/>
    <p:sldId id="431" r:id="rId4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149A-23D0-4018-B9CB-D844C92FC00B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93D79-0E77-4EEC-88E3-20C48D85AC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2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BONO / RAY CHARLES / ANDRE BOCELLI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96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- 2079</a:t>
            </a:r>
          </a:p>
          <a:p>
            <a:pPr marL="0" indent="0">
              <a:buFontTx/>
              <a:buNone/>
            </a:pPr>
            <a:r>
              <a:rPr lang="nl-NL" dirty="0"/>
              <a:t>- Later vrouw van Bruce Jenner, Olympisch kampioen tienkamp, daarna </a:t>
            </a:r>
            <a:r>
              <a:rPr lang="nl-NL" dirty="0" err="1"/>
              <a:t>Caitlyn</a:t>
            </a:r>
            <a:r>
              <a:rPr lang="nl-NL" dirty="0"/>
              <a:t> Jenner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30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MILITAIRE KEURING (23 JAAR OUD)</a:t>
            </a:r>
          </a:p>
          <a:p>
            <a:pPr marL="171450" indent="-171450">
              <a:buFontTx/>
              <a:buChar char="-"/>
            </a:pPr>
            <a:r>
              <a:rPr lang="nl-NL" dirty="0"/>
              <a:t>ONLINE TE VINDEN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5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-   ARMOEDIGE JEUGD, VADER IN 1938 8 MAANDEN IN GEVANGENIS IVM FRAUDE MET CHEQUE</a:t>
            </a:r>
          </a:p>
          <a:p>
            <a:pPr marL="171450" indent="-171450">
              <a:buFontTx/>
              <a:buChar char="-"/>
            </a:pPr>
            <a:r>
              <a:rPr lang="nl-NL" dirty="0"/>
              <a:t>OUDERE TWEELINGBROER OVERLEDEN BIJ GEBOORTE</a:t>
            </a:r>
          </a:p>
          <a:p>
            <a:pPr marL="171450" indent="-171450">
              <a:buFontTx/>
              <a:buChar char="-"/>
            </a:pPr>
            <a:r>
              <a:rPr lang="nl-NL" dirty="0"/>
              <a:t>MOCHT GEEN FIETS VAN ZIJN MOEDER (OVERBEZORGD TGV DOOD TWEELINGBROER)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5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VANDAAG DE DAG 91 JAAR OUD</a:t>
            </a:r>
          </a:p>
          <a:p>
            <a:pPr marL="171450" indent="-171450">
              <a:buFontTx/>
              <a:buChar char="-"/>
            </a:pPr>
            <a:r>
              <a:rPr lang="nl-NL" dirty="0"/>
              <a:t>HOME ALONE 1990 OP ACHTERGROND OP VLIEGVELD</a:t>
            </a:r>
          </a:p>
          <a:p>
            <a:pPr marL="171450" indent="-171450">
              <a:buFontTx/>
              <a:buChar char="-"/>
            </a:pPr>
            <a:r>
              <a:rPr lang="nl-NL" dirty="0"/>
              <a:t>HIJ WERKT ALS TUINMAN OP GRACELAND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17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DIGITALE EVACUATIE FAECES DOOR MOEDER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20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BROODJES MET SPEK, BANAAN EN PINDAKAAS</a:t>
            </a:r>
          </a:p>
          <a:p>
            <a:pPr marL="171450" indent="-171450">
              <a:buFontTx/>
              <a:buChar char="-"/>
            </a:pPr>
            <a:r>
              <a:rPr lang="nl-NL" dirty="0"/>
              <a:t>OMGEKEERD DAG EN NACHTRITME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5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VOOR OPTREDEN MAAGZUURREMMERS, AMFETAMINEN, ANTIHYPERTENSIVA, ….</a:t>
            </a:r>
          </a:p>
          <a:p>
            <a:pPr marL="171450" indent="-171450">
              <a:buFontTx/>
              <a:buChar char="-"/>
            </a:pPr>
            <a:r>
              <a:rPr lang="nl-NL" dirty="0"/>
              <a:t>NA OPTREDEN SEDATIVA, ANTIHYPERTENSIVA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5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OUDERS BEIDEN ALCOHOLIST; ELVIS KON SLECHT TEGEN ALCOHOL</a:t>
            </a:r>
          </a:p>
          <a:p>
            <a:pPr marL="171450" indent="-171450">
              <a:buFontTx/>
              <a:buChar char="-"/>
            </a:pPr>
            <a:r>
              <a:rPr lang="nl-NL" dirty="0"/>
              <a:t>BOTERHAM MET PINDAKAAS EN BESLAG FRITUREN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BLT BACON LETTUCE TOMATO</a:t>
            </a:r>
          </a:p>
          <a:p>
            <a:pPr marL="171450" indent="-171450">
              <a:buFontTx/>
              <a:buChar char="-"/>
            </a:pPr>
            <a:r>
              <a:rPr lang="nl-NL" dirty="0"/>
              <a:t>BANANEN SANDWICH (BANAAN MET PINDAKAAS)</a:t>
            </a:r>
          </a:p>
          <a:p>
            <a:pPr marL="0" indent="0">
              <a:buFontTx/>
              <a:buNone/>
            </a:pPr>
            <a:r>
              <a:rPr lang="nl-NL" dirty="0"/>
              <a:t>-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74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CUSHING TGV DEMEROL (OPIOID), GECOMBINEERD MET CORTISON, INJECTIES</a:t>
            </a:r>
          </a:p>
          <a:p>
            <a:pPr marL="171450" indent="-171450">
              <a:buFontTx/>
              <a:buChar char="-"/>
            </a:pPr>
            <a:r>
              <a:rPr lang="nl-NL" dirty="0"/>
              <a:t>IVM NEK- EN RUGPIJN</a:t>
            </a:r>
          </a:p>
          <a:p>
            <a:pPr marL="171450" indent="-171450">
              <a:buFontTx/>
              <a:buChar char="-"/>
            </a:pPr>
            <a:r>
              <a:rPr lang="nl-NL" dirty="0"/>
              <a:t>VANAF 1973 TOT OVERLIJDEN REGELMATIG INNAME VAN STEROIDEN, DOOR HEMZELF EN DOOR ARTSEN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31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HALVERWEGE – HALVERWEGE – HALVERWEGE - HALVERWEGE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6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11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7F09-6DF7-6082-2293-3C8C062D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82E2D1-C2B3-9D31-D287-44BF113C1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E9EC5F-E2DD-6020-E889-1AD89E7A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DOOR NICHOPOULOS OPGESCHREVEN DIAGNOSES TUSSEN 1967 EN 1975</a:t>
            </a:r>
          </a:p>
          <a:p>
            <a:pPr marL="171450" indent="-171450">
              <a:buFontTx/>
              <a:buChar char="-"/>
            </a:pPr>
            <a:r>
              <a:rPr lang="nl-NL" dirty="0"/>
              <a:t>INCOMPLEET EN UITEINDELIJK GESTOPT IVM DAGELIJKS AANWEZIG ZIJN BIJ ELVIS ÉN FANS DIE PROBEERDEN DOCUMENTEN/LICHAAMSDELEN VAN ELVIS TE STELEN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VANAF 1974 GAAT HET MET DE ALGEMENE GEZONDHEID SNEL ACHTERUIT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92507D-425D-A924-7451-8A44A5EAE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43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BRON: NICHOPOULOS</a:t>
            </a:r>
          </a:p>
          <a:p>
            <a:pPr marL="171450" indent="-171450">
              <a:buFontTx/>
              <a:buChar char="-"/>
            </a:pPr>
            <a:r>
              <a:rPr lang="nl-NL" dirty="0"/>
              <a:t>UVEITIS: ONBEKEND OF HET EEN OOG WAS OF BEIDE OGEN PER GELEGENHEID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323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MEYER OOGARTS VAN ELVIS TOT ZIJN DOOD IN 1977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493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BESCHRIJVING VAN NICHOPOULOS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304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EEN VAN DE WEINIGE DIAGNOSES DIE OVER DE TELEFOON IS TE STELLEN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OOGHEELKUNDIG NOODGEVAL!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132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3FA79-D45B-1D54-4DA0-E34ECC16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10FABC4-93E8-AB67-3A7F-B8BC5157C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9342D9-2F45-7410-2B80-C0C4806B1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EEN VAN DE WEINIGE DIAGNOSES DIE OVER DE TELEFOON IS TE STELLEN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OOGHEELKUNDIG NOODGEVAL!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64D91E-49ED-54A1-0A5C-D35DD601D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015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507C-C9CC-4777-843B-22F6AC83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BDCFE31-FD5C-62ED-D3C7-09B587985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107666-AE14-0B72-7826-3339E58A6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EEN VAN DE WEINIGE DIAGNOSES DIE OVER DE TELEFOON IS TE STELLEN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OOGHEELKUNDIG NOODGEVAL!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84A2CE-D555-A725-EC7E-EBCA23441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812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61C9D-6380-0C5A-DC9D-68EE7295E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6E1AD6-4E5A-EE29-12ED-3BEA93D03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234666-AF96-33FC-1D10-5FE03647F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EEN VAN DE WEINIGE DIAGNOSES DIE OVER DE TELEFOON IS TE STELLEN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OOGHEELKUNDIG NOODGEVAL!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EFFC79-EF7E-80EE-A1F2-30FE96D61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818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DEMEROL = PETHIDINE = OPIAAT</a:t>
            </a:r>
          </a:p>
          <a:p>
            <a:r>
              <a:rPr lang="nl-NL" dirty="0"/>
              <a:t>BESCHRIJVING VAN NICHOPOULOS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447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196C-AFC2-D34C-7FDE-609E49CD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45A663-BCA7-AEA4-E8C4-9C8D4E216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2F4B9C-AD53-532A-4251-EAAE55EF4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DEMEROL = PETHIDINE = OPIAAT</a:t>
            </a:r>
          </a:p>
          <a:p>
            <a:r>
              <a:rPr lang="nl-NL" dirty="0"/>
              <a:t>BESCHRIJVING VAN NICHOPOULOS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470EC1-773A-8FAA-C04B-3144438C1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6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ENKEL DE VOORNAAM: IN NL YOUP, MONDIAAL MADONNA, BYONCÉ, OPRAH, SADDAM, JEZUS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713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- ATROPINE / ADRENALINE / PROCAINE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441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C2B0-1275-6F0E-020F-DE2EBD7C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81C547-65D4-9617-EED9-BCEE61D5D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B7D0D1-C978-3498-65A2-A74FA34B4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F69DCF-2884-C50F-1A12-D0910CCB4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834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913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7584-9147-AB89-C412-B59CB32C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87CAFB2-AE54-1FB4-A406-6D979E62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FF9B7C7-BE80-F544-8DF9-34B25832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754C07-1B4A-FD5E-2E0E-74D8293AC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956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ECBB-4F17-1067-A434-9FF50E14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E7CCDEA-DF41-B7F7-BB76-95C50DC03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33C695-D46F-AAB4-5734-B02EE9023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05CDCD-6650-7A36-2BB4-283145AEF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538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139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822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1D0C-C93F-F80E-CC52-477B94431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26E815-76E5-68D1-9F88-27CEE64B6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984B91E-725A-C559-94BF-5EA245AC1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1F4D88-C2FB-8333-302C-9986BBDAC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22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542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1F5F4-1931-A754-CA12-19800D95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ADA1B8-56E4-4C18-3498-15874BBF8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4D372EE-B06B-1FE8-E99D-5A8DA3DD7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F49357-A5EE-7348-AEC0-78EBDD07F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84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114E4-9D69-1412-B1A1-E9E81D8D3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48B9DD-9E74-EC1C-E687-C27D89AF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A1CDC0-3AEA-239E-1280-C9B4F52CC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B6F41-4ED5-9649-748B-A1D71B716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823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79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TEVENS VRIENDEN, ELVIS LEENDE HEM OOK GELD VOOR BOUW HUIS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32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- 2009</a:t>
            </a:r>
          </a:p>
          <a:p>
            <a:r>
              <a:rPr lang="nl-NL" dirty="0"/>
              <a:t>-RECHTSZAAK IVM VOORSCHRIJVEN VAN TEVEEL MEDICATIE AAN ELVIS EN ANDEREN, WAARONDER JERRY LEE LEWIS</a:t>
            </a:r>
          </a:p>
          <a:p>
            <a:r>
              <a:rPr lang="nl-NL" dirty="0"/>
              <a:t>- OOK VOOR ANDEREN UIT ZIJN ENTOURAGE, PER STAAT LICENTIE, DAAROM SOMS 1000 PILLEN PER KEER</a:t>
            </a:r>
          </a:p>
          <a:p>
            <a:r>
              <a:rPr lang="nl-NL" dirty="0"/>
              <a:t>-IN EERSTE INSTANTIE VRIJGESPROKEN (1980), DRIE JAAR LATER TOCH SCHULDIG AAN OVERPRESCRIBING (EN LICENTIE AFGENOMEN)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4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Medische verslagen van Nichopoulos</a:t>
            </a:r>
          </a:p>
          <a:p>
            <a:r>
              <a:rPr lang="nl-NL" dirty="0"/>
              <a:t>- Obductieverslag</a:t>
            </a:r>
          </a:p>
          <a:p>
            <a:r>
              <a:rPr lang="nl-NL" dirty="0"/>
              <a:t>- Uitgeschreven recepten</a:t>
            </a:r>
          </a:p>
          <a:p>
            <a:r>
              <a:rPr lang="nl-NL" dirty="0"/>
              <a:t>- Privé onderzoek, per order Neal &amp; </a:t>
            </a:r>
            <a:r>
              <a:rPr lang="nl-NL" dirty="0" err="1"/>
              <a:t>Harwell</a:t>
            </a:r>
            <a:r>
              <a:rPr lang="nl-NL" dirty="0"/>
              <a:t> 	advocaten kantoor (161 pagina’s)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18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2021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86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2021</a:t>
            </a:r>
          </a:p>
          <a:p>
            <a:pPr marL="171450" indent="-171450">
              <a:buFontTx/>
              <a:buChar char="-"/>
            </a:pPr>
            <a:r>
              <a:rPr lang="nl-NL" dirty="0"/>
              <a:t>OOK OP FACEBOOK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3D79-0E77-4EEC-88E3-20C48D85AC9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08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1EACD-5532-4803-A63B-434BF4844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BC3787-7F6C-4A42-BEC0-252198202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03676-1B84-4968-9C17-D53CF5CE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9807F8-15E0-4F58-B886-EEB88550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73927C-6C49-4F02-BF5F-C8BEFFC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4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886AD-807C-4A68-BF52-AF6E576B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62F3A8-D589-460A-9231-0473CB558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3868DD-CF44-4A39-A34E-100BA9B2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C4B7C-8FE7-47D2-842A-BE33D512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F30EB8-5871-42B3-BCD7-B567F7D0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17CE14-9CA9-43F7-BEEE-FC1C7DA67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F637B4-6E5C-4312-8541-3FA5FAB5F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BDBF8D-CB83-4DC1-B6D0-02472DE2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82EED-E93E-48A1-A0AB-53146758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DCDC1E-D7B1-4E35-A5AF-0DB6A0A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0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EB2D6-94AD-41E6-94FB-BE860D3F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60511-3118-46CB-8821-7ECBD5A7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14BADA-9EF8-4A0C-AD8B-6B28CE4B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80819B-9EA6-43B5-8F9C-532C391C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51CAC9-7B2B-47CF-BC51-DB2C5CA2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79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AC7A8-B960-4410-8EC4-6F9AD604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1096B6-12C2-4A81-8DCC-865A4649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A38C6-F060-46A1-A64B-BA07D6E9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1C393-F671-49E8-B199-AE564EDF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4B615-0819-4531-8F92-45719BA6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973A9-DF7D-4636-99F3-17885E7D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98EF8-95A0-4721-9FAE-F82BA8634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118C8A-8B8B-4527-8CB8-64BA0A25F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AC9069-74C3-419D-853E-52630959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782B36-3CCE-4D48-9E6D-BE5F7E3C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9865BF-69A3-4CC6-BD59-F451C83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54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5D0F9-A09D-4387-A76C-FEA49039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86FD38-F484-48FD-ADDE-E806577F5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599B89-865B-4434-8323-558EE3CC4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BE3538-2CDA-4225-A84E-BAFCF9D2A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D80866-E951-4B9F-A264-3A7FE66B3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FA228C-F3D6-4BAE-AEE0-D75BCA43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B96C0CE-7EFA-4B49-B73B-758CC809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658519-8FAB-4491-BDA3-53D94EF3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8148C-C137-4B3F-B500-1CEAB9BC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E9D66E-8992-4E7E-A291-3AC8502D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B18E2-4588-4DFB-8829-9E33505C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29A24-4E9F-4E9C-BD97-24B91E3F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07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3D7417-3BB8-46E1-AC60-16CEEBD7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625708-CE92-46BD-9B0B-DA64D1C6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28463D-85BD-4237-AC80-8958D334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F75E9-5226-402A-B7A2-0538982C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89824-9856-4CAD-8042-B64451E5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BB213A-4E5C-431F-A752-F49575FF4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F10255-FA5B-4E0A-988E-9551B1F4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34F5F5-C186-4E59-815C-C5B7FD71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7CD4A4-20CD-4AAB-8CDE-F5F6EBC6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61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3BEB9-3441-4558-8133-371160C5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CD54F5-E557-4153-AA3C-36F45B08B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7F2BCA-D908-404D-AA3A-238D4FF68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4F42FA-D7BA-4A5E-80DA-18C1AE30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102385-A313-41DE-B928-3DF0034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29A808-F314-4FD2-BF27-44A77B08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8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B1446F-54C7-4886-9056-F9E2D5CA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0F0E31-9CB7-4A96-B3F8-94A5ABEF3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F81867-7317-446F-B04C-E40544BA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01F8-CBE2-4CF2-B7DE-3DD542873DD8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8AAAC-E64B-4465-A7FB-CE19D483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B95CD-DA9F-476A-A355-163E50149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7F94-01B0-438E-9436-ECFBB31C1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56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B93CC7E-9139-BE11-3711-A006F5D9D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554C5-6990-414B-BAE3-76E0AEF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40F2D-344E-4835-977A-54C5AB7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Joyce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Bova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(1945)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(Knipperlicht)relatie 						1969-1972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971808-3233-44B6-B1B6-5BB67AD8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98" y="8064"/>
            <a:ext cx="4845802" cy="69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554C5-6990-414B-BAE3-76E0AEF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40F2D-344E-4835-977A-54C5AB7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Linda Thompson (1950)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Vriendin 1972-1976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94ED38-CE9D-4925-B227-419AA9945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85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18C3A2-3012-486E-8311-B5F82150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6" t="7141" r="18643" b="24807"/>
          <a:stretch/>
        </p:blipFill>
        <p:spPr>
          <a:xfrm>
            <a:off x="-36318" y="0"/>
            <a:ext cx="12228318" cy="73170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7A2AE04-13C8-7AE0-DEE0-FA2E16C87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086" y="1836405"/>
            <a:ext cx="3679371" cy="51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4A4EC-8756-43B5-8445-A2C5DB63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A04F9EF-A232-70C9-2073-D1A3D08C712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januari 1935 – 16 augustus 1977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E86E21-4106-52BC-05F4-A2327F82A1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11" y="2817628"/>
            <a:ext cx="3309933" cy="335933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418FA91-31E5-E741-7FE6-5DAE72B59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62" r="13911"/>
          <a:stretch>
            <a:fillRect/>
          </a:stretch>
        </p:blipFill>
        <p:spPr>
          <a:xfrm>
            <a:off x="6515100" y="2817629"/>
            <a:ext cx="4330306" cy="33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42A31A7-E033-4F33-92BA-7AE40AEB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00" y="239218"/>
            <a:ext cx="3699251" cy="21245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9F6D4E-C5A3-4149-A727-30A730832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258" y="2155818"/>
            <a:ext cx="1510399" cy="2114558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38C9BB78-0C63-4B50-B56C-E5C8C7DB6DD0}"/>
              </a:ext>
            </a:extLst>
          </p:cNvPr>
          <p:cNvSpPr/>
          <p:nvPr/>
        </p:nvSpPr>
        <p:spPr>
          <a:xfrm rot="10800000">
            <a:off x="11049056" y="316272"/>
            <a:ext cx="923203" cy="38603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4C9B2-157C-6F1C-16F8-142773E3F5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41" y="2738732"/>
            <a:ext cx="4011023" cy="37541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D69741-8E31-685A-3FF5-5A45453C3C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762" y="2765851"/>
            <a:ext cx="3975698" cy="3727025"/>
          </a:xfrm>
          <a:prstGeom prst="rect">
            <a:avLst/>
          </a:prstGeo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B0375943-BF0A-3F21-45F6-E0B3E9A8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Nog steeds levend?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43A7397-97B9-8BF1-5764-916ABD217689}"/>
              </a:ext>
            </a:extLst>
          </p:cNvPr>
          <p:cNvSpPr txBox="1"/>
          <p:nvPr/>
        </p:nvSpPr>
        <p:spPr>
          <a:xfrm>
            <a:off x="188654" y="5871139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7D0D240-B7F0-C822-770F-DF8EB8A5C55A}"/>
              </a:ext>
            </a:extLst>
          </p:cNvPr>
          <p:cNvSpPr txBox="1"/>
          <p:nvPr/>
        </p:nvSpPr>
        <p:spPr>
          <a:xfrm>
            <a:off x="8533143" y="5871139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192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Algemene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Redelijk gezond tot 1970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Obstipatie van jongs af aan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Buikpijn -&gt; pijnstillers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3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AEECCBB-A939-41A7-A1CC-CE8554C0C7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056" y="1271506"/>
            <a:ext cx="4097064" cy="27297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1EAB94-5A32-4540-9B7D-C9DBEEA570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62" y="3650816"/>
            <a:ext cx="2088735" cy="26801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C26696-EFB8-4141-85DC-68BC48540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84" y="3650816"/>
            <a:ext cx="4097064" cy="26610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7039D8-7488-1DC6-41F3-1DA743E8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Ongezonde levensstijl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C6AEF23-193E-4599-338F-3F2718C6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vet voedsel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slecht slapen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misbruik medicatie</a:t>
            </a:r>
          </a:p>
        </p:txBody>
      </p:sp>
    </p:spTree>
    <p:extLst>
      <p:ext uri="{BB962C8B-B14F-4D97-AF65-F5344CB8AC3E}">
        <p14:creationId xmlns:p14="http://schemas.microsoft.com/office/powerpoint/2010/main" val="22426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Algemene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Showtime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opstaan rond 15-16u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Voor: oppeppend (o.a. amfetaminen)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Na: kalmerend (o.a. Valium)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0E95B5-9D6F-54D5-F50E-A1D7F7757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5"/>
          <a:stretch/>
        </p:blipFill>
        <p:spPr>
          <a:xfrm>
            <a:off x="9292856" y="3908216"/>
            <a:ext cx="1938876" cy="24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Vrijwel niet roken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Alcohol zelden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Karate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A310D56-8CD3-4DD6-B663-8B14169BB1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338" y="1509714"/>
            <a:ext cx="1460067" cy="13941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E5DFBA-9FE4-4D59-9A52-9E4D99CBCC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338" y="3301650"/>
            <a:ext cx="1481261" cy="13941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9661B3-041F-3A20-F057-1B0D76DC69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72" b="3225"/>
          <a:stretch>
            <a:fillRect/>
          </a:stretch>
        </p:blipFill>
        <p:spPr>
          <a:xfrm>
            <a:off x="6888607" y="2679405"/>
            <a:ext cx="4987960" cy="38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Vier </a:t>
            </a:r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grote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ziekenhuisopnames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7F8CA2-E7F6-9F6F-A91C-C82FFDFD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1973, 2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weken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o.a.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glaucoom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1975, 2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weken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darmafsluiting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1975, 10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dagen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verstopte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opgeblazen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darm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1977, 4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dagen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GB" b="1" kern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maagontsteking</a:t>
            </a:r>
            <a:r>
              <a:rPr lang="en-GB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n-GB" b="1" kern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b="1" kern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kern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A8F53-C600-4FDE-B9B8-FB593E6ED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3787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Suspicious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eyes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Elvis en zijn glaucoom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3E6698-E2BD-4735-BD87-70B7B71F8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1285"/>
            <a:ext cx="9144000" cy="1655762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Richard Zegers</a:t>
            </a:r>
            <a:endParaRPr lang="nl-NL" sz="3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5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1960:</a:t>
            </a:r>
            <a:r>
              <a:rPr lang="en-GB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gebroken</a:t>
            </a: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vinger</a:t>
            </a:r>
            <a:endParaRPr lang="nl-NL" sz="3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1975</a:t>
            </a: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en-GB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GB" sz="3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impulsieve</a:t>
            </a:r>
            <a:r>
              <a:rPr lang="en-GB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facelift, </a:t>
            </a:r>
            <a:r>
              <a:rPr lang="en-GB" sz="3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inclusief</a:t>
            </a:r>
            <a:r>
              <a:rPr lang="en-GB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oogleden</a:t>
            </a:r>
            <a:endParaRPr lang="nl-NL" sz="3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4DD43C-1ADF-1AF5-FE6F-F922CA48D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0" y="3907801"/>
            <a:ext cx="2811976" cy="28119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A6F65A-0CCD-CF89-8479-47F78D4E87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024" y="3907802"/>
            <a:ext cx="2609721" cy="28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D50AC4C-2AE7-B1AF-FF69-A5FDDFD181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31" y="365125"/>
            <a:ext cx="7430819" cy="594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Depressie: 									1973									1974									1977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7EAC557-361D-A526-29E4-6C13E776A5E3}"/>
              </a:ext>
            </a:extLst>
          </p:cNvPr>
          <p:cNvSpPr txBox="1"/>
          <p:nvPr/>
        </p:nvSpPr>
        <p:spPr>
          <a:xfrm>
            <a:off x="3827973" y="5724648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59691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31C69-1EBD-D1E5-75AF-3590079A6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A5B50-D087-8DFB-1086-F10806FF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Algemene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8D7462-6DE9-7830-92DE-E28074DD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Overgewicht, leverontsteking, prostaatontsteking, hoge bloeddruk, te hoog cholesterol, … (14 aandoeningen)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Nekpijn (artritis), rugpijn, hernia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Regenboogvliesontsteking (minstens 2x)</a:t>
            </a:r>
          </a:p>
        </p:txBody>
      </p:sp>
    </p:spTree>
    <p:extLst>
      <p:ext uri="{BB962C8B-B14F-4D97-AF65-F5344CB8AC3E}">
        <p14:creationId xmlns:p14="http://schemas.microsoft.com/office/powerpoint/2010/main" val="784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 23-jarige zicht 100%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EA9ECC-6F4C-084D-E0C4-A35878BE1A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18" r="51250" b="33164"/>
          <a:stretch>
            <a:fillRect/>
          </a:stretch>
        </p:blipFill>
        <p:spPr>
          <a:xfrm>
            <a:off x="1569200" y="3110023"/>
            <a:ext cx="9053599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3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Nick: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‘…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glaucoma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disease plagued him throughout his life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.’</a:t>
            </a:r>
          </a:p>
          <a:p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Regenboogvliesontsteking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			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1970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maart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1971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6D07FA-CE14-51B4-E018-4B1146117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029" y="261257"/>
            <a:ext cx="1333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Nick: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Maart 1971: acuut glaucoom rechteroog (Nashville)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Spencer Thornton (Nashville)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David Meyer (Memphis)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FE203E-39AD-42B6-A16F-12681987D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361" y="3179135"/>
            <a:ext cx="4157174" cy="33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‘terrible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pain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his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like a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marble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stone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hard’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cornea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steamy-looking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totally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opaque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‘a pupil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has no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movement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‘Meyer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estimated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IOP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over 80 mm Hg’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8B7EBA-2A29-DA81-E971-F0FC8F8D2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828" y="681037"/>
            <a:ext cx="3015738" cy="24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C7D54-5824-C453-0D31-3ACC03E2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Acuut glaucoom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AB5E19-AB74-8496-854B-4E423E5E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 niet missen!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plotse en zeer hoge oogdruk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Medisch spoedgeval</a:t>
            </a:r>
          </a:p>
        </p:txBody>
      </p:sp>
    </p:spTree>
    <p:extLst>
      <p:ext uri="{BB962C8B-B14F-4D97-AF65-F5344CB8AC3E}">
        <p14:creationId xmlns:p14="http://schemas.microsoft.com/office/powerpoint/2010/main" val="29480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413B-FC45-F1D7-0402-3733D320F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27240F7-C6D6-7751-D603-04F30553B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22" y="1743962"/>
            <a:ext cx="5779956" cy="50323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4EE9DC-07EB-C45B-05E0-BB68B6F0A1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40" b="36212"/>
          <a:stretch>
            <a:fillRect/>
          </a:stretch>
        </p:blipFill>
        <p:spPr>
          <a:xfrm>
            <a:off x="1057181" y="2152091"/>
            <a:ext cx="2799886" cy="15152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AE41C1-6B52-B92B-BA53-EE03AE8F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Normaal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9E90939-0077-2C83-69CF-BE40C561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40" b="36212"/>
          <a:stretch>
            <a:fillRect/>
          </a:stretch>
        </p:blipFill>
        <p:spPr>
          <a:xfrm>
            <a:off x="8404816" y="2236984"/>
            <a:ext cx="2799886" cy="1515288"/>
          </a:xfrm>
          <a:prstGeom prst="rect">
            <a:avLst/>
          </a:prstGeom>
        </p:spPr>
      </p:pic>
      <p:pic>
        <p:nvPicPr>
          <p:cNvPr id="20" name="Tijdelijke aanduiding voor inhoud 19">
            <a:extLst>
              <a:ext uri="{FF2B5EF4-FFF2-40B4-BE49-F238E27FC236}">
                <a16:creationId xmlns:a16="http://schemas.microsoft.com/office/drawing/2014/main" id="{74B13FF0-6CBD-CA4A-8650-8844C9BEB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90" t="22061"/>
          <a:stretch>
            <a:fillRect/>
          </a:stretch>
        </p:blipFill>
        <p:spPr>
          <a:xfrm>
            <a:off x="7068004" y="2671607"/>
            <a:ext cx="378376" cy="4751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C68E98F-F7B6-4A9E-194F-1591348F4F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6" t="28982" r="9295"/>
          <a:stretch>
            <a:fillRect/>
          </a:stretch>
        </p:blipFill>
        <p:spPr>
          <a:xfrm>
            <a:off x="5037508" y="2536518"/>
            <a:ext cx="2116986" cy="60833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415574B-2DC5-340A-8C96-5A2A6304B8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55" r="84858"/>
          <a:stretch>
            <a:fillRect/>
          </a:stretch>
        </p:blipFill>
        <p:spPr>
          <a:xfrm>
            <a:off x="4747840" y="2738593"/>
            <a:ext cx="408951" cy="411186"/>
          </a:xfrm>
          <a:prstGeom prst="rect">
            <a:avLst/>
          </a:prstGeom>
        </p:spPr>
      </p:pic>
      <p:sp>
        <p:nvSpPr>
          <p:cNvPr id="21" name="Pijl: rechts 20">
            <a:extLst>
              <a:ext uri="{FF2B5EF4-FFF2-40B4-BE49-F238E27FC236}">
                <a16:creationId xmlns:a16="http://schemas.microsoft.com/office/drawing/2014/main" id="{BC8F2A1C-96EB-5A8E-1616-94EFD28F54A8}"/>
              </a:ext>
            </a:extLst>
          </p:cNvPr>
          <p:cNvSpPr/>
          <p:nvPr/>
        </p:nvSpPr>
        <p:spPr>
          <a:xfrm rot="1904215">
            <a:off x="7091901" y="2834017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BF0F80F3-C24D-D612-B901-AD6115B777A8}"/>
              </a:ext>
            </a:extLst>
          </p:cNvPr>
          <p:cNvSpPr/>
          <p:nvPr/>
        </p:nvSpPr>
        <p:spPr>
          <a:xfrm rot="9702012">
            <a:off x="4495474" y="2918910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A32851F8-B508-84DF-9759-4A4CADF7FA52}"/>
              </a:ext>
            </a:extLst>
          </p:cNvPr>
          <p:cNvSpPr/>
          <p:nvPr/>
        </p:nvSpPr>
        <p:spPr>
          <a:xfrm rot="5400000">
            <a:off x="9475526" y="2504784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F77E6DCE-18D4-63FD-0503-DE5F6BE28A9A}"/>
              </a:ext>
            </a:extLst>
          </p:cNvPr>
          <p:cNvSpPr/>
          <p:nvPr/>
        </p:nvSpPr>
        <p:spPr>
          <a:xfrm rot="5400000">
            <a:off x="2127891" y="2453478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8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562C6-138D-86E1-515B-F2EDFBE9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43A04CB-E99C-7E8F-2154-DE0F312550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20" y="1743962"/>
            <a:ext cx="5779958" cy="503237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A3C930D-FA6F-B45B-572E-80CB6EE9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40" b="36212"/>
          <a:stretch>
            <a:fillRect/>
          </a:stretch>
        </p:blipFill>
        <p:spPr>
          <a:xfrm>
            <a:off x="1057181" y="2152091"/>
            <a:ext cx="2799886" cy="15152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2E28E6-3410-7130-CA0D-5F016AB3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Acuut glaucoom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53B7F7-8FA3-AF6F-E330-CFB5FCD1A1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40" b="36212"/>
          <a:stretch>
            <a:fillRect/>
          </a:stretch>
        </p:blipFill>
        <p:spPr>
          <a:xfrm>
            <a:off x="8404816" y="2236984"/>
            <a:ext cx="2799886" cy="151528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4B539C9-0986-7A91-49DE-A371E90330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63" t="28982" r="23956" b="-5306"/>
          <a:stretch>
            <a:fillRect/>
          </a:stretch>
        </p:blipFill>
        <p:spPr>
          <a:xfrm>
            <a:off x="5743778" y="2296812"/>
            <a:ext cx="933962" cy="506397"/>
          </a:xfrm>
          <a:prstGeom prst="rect">
            <a:avLst/>
          </a:prstGeom>
        </p:spPr>
      </p:pic>
      <p:sp>
        <p:nvSpPr>
          <p:cNvPr id="23" name="Pijl: rechts 22">
            <a:extLst>
              <a:ext uri="{FF2B5EF4-FFF2-40B4-BE49-F238E27FC236}">
                <a16:creationId xmlns:a16="http://schemas.microsoft.com/office/drawing/2014/main" id="{C5BDE256-F0C5-DB9A-6FE3-788116031D3A}"/>
              </a:ext>
            </a:extLst>
          </p:cNvPr>
          <p:cNvSpPr/>
          <p:nvPr/>
        </p:nvSpPr>
        <p:spPr>
          <a:xfrm rot="8378899">
            <a:off x="4691693" y="2698465"/>
            <a:ext cx="348094" cy="133285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574C099F-7714-51C4-A9D9-789708198721}"/>
              </a:ext>
            </a:extLst>
          </p:cNvPr>
          <p:cNvSpPr/>
          <p:nvPr/>
        </p:nvSpPr>
        <p:spPr>
          <a:xfrm rot="5400000">
            <a:off x="9475526" y="2504784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CBE38DA4-67C6-930E-F70D-0450EF454F22}"/>
              </a:ext>
            </a:extLst>
          </p:cNvPr>
          <p:cNvSpPr/>
          <p:nvPr/>
        </p:nvSpPr>
        <p:spPr>
          <a:xfrm rot="5400000">
            <a:off x="2128820" y="2464305"/>
            <a:ext cx="658465" cy="151437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6D9579-BEE9-53B9-95E1-9B7627A41F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42" t="51564" r="9296" b="-576"/>
          <a:stretch>
            <a:fillRect/>
          </a:stretch>
        </p:blipFill>
        <p:spPr>
          <a:xfrm>
            <a:off x="6677025" y="2419350"/>
            <a:ext cx="343807" cy="3648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F51F76-F11A-7169-BF85-FCA70D18F6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" t="50284" r="63756" b="-576"/>
          <a:stretch>
            <a:fillRect/>
          </a:stretch>
        </p:blipFill>
        <p:spPr>
          <a:xfrm>
            <a:off x="5190817" y="2390775"/>
            <a:ext cx="798588" cy="374333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1604D94C-87CE-5AB3-4949-5528C3839656}"/>
              </a:ext>
            </a:extLst>
          </p:cNvPr>
          <p:cNvSpPr/>
          <p:nvPr/>
        </p:nvSpPr>
        <p:spPr>
          <a:xfrm rot="19445022">
            <a:off x="4836721" y="2736566"/>
            <a:ext cx="348094" cy="133285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8A0B27EA-709F-3082-EA5E-6ABF7A2EE6DC}"/>
              </a:ext>
            </a:extLst>
          </p:cNvPr>
          <p:cNvSpPr/>
          <p:nvPr/>
        </p:nvSpPr>
        <p:spPr>
          <a:xfrm rot="12492138">
            <a:off x="7114448" y="2820361"/>
            <a:ext cx="348094" cy="133285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02DFFC09-63A5-B06E-5BE7-458BE102347F}"/>
              </a:ext>
            </a:extLst>
          </p:cNvPr>
          <p:cNvSpPr/>
          <p:nvPr/>
        </p:nvSpPr>
        <p:spPr>
          <a:xfrm rot="1794074">
            <a:off x="7246754" y="2727890"/>
            <a:ext cx="348094" cy="133285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ermenigvuldigingsteken 18">
            <a:extLst>
              <a:ext uri="{FF2B5EF4-FFF2-40B4-BE49-F238E27FC236}">
                <a16:creationId xmlns:a16="http://schemas.microsoft.com/office/drawing/2014/main" id="{6F2D8A34-6BBE-ACE4-8908-810A80DBD4F7}"/>
              </a:ext>
            </a:extLst>
          </p:cNvPr>
          <p:cNvSpPr/>
          <p:nvPr/>
        </p:nvSpPr>
        <p:spPr>
          <a:xfrm>
            <a:off x="1990143" y="2296812"/>
            <a:ext cx="933962" cy="374333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ermenigvuldigingsteken 21">
            <a:extLst>
              <a:ext uri="{FF2B5EF4-FFF2-40B4-BE49-F238E27FC236}">
                <a16:creationId xmlns:a16="http://schemas.microsoft.com/office/drawing/2014/main" id="{00935A71-6B2C-8765-D34C-B4E0A9FDD654}"/>
              </a:ext>
            </a:extLst>
          </p:cNvPr>
          <p:cNvSpPr/>
          <p:nvPr/>
        </p:nvSpPr>
        <p:spPr>
          <a:xfrm>
            <a:off x="9335774" y="2390775"/>
            <a:ext cx="933962" cy="374333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2" grpId="0" animBg="1"/>
      <p:bldP spid="15" grpId="0" animBg="1"/>
      <p:bldP spid="17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5D33741-4F23-4435-95EB-5F6EB577F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161119"/>
            <a:ext cx="4447954" cy="33359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6DB0F6-9AE2-4FAB-84A8-3E49481D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Belangenverstrengeling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7905E-DF9C-410B-8DD0-3D6D5F3B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453037" cy="43513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Financieel noch intellectueel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ChatGPT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aangegeven!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195D4B-236B-4091-A7A7-D1672CA8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7315200" y="1690688"/>
            <a:ext cx="976498" cy="95061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9E2CDC-9906-52B0-573D-296E9AC5EA47}"/>
              </a:ext>
            </a:extLst>
          </p:cNvPr>
          <p:cNvSpPr txBox="1"/>
          <p:nvPr/>
        </p:nvSpPr>
        <p:spPr>
          <a:xfrm>
            <a:off x="6865211" y="5904792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8811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62986-2DB4-9105-89DF-759F971E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CA00E-4854-E6F7-BD0F-835EB225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Acuut glaucoom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F3E2C-53BF-E381-05A1-96AAEEB7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Plots heftige pijn in/rond het oog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Misselijkheid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Zelfs braken mogelijk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Wazig/slecht zicht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Lichtkransen (halo’s)</a:t>
            </a: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Rood en hard oog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B56322-CC31-C52B-02D3-3D258C3FA5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22225" r="2973" b="22502"/>
          <a:stretch>
            <a:fillRect/>
          </a:stretch>
        </p:blipFill>
        <p:spPr>
          <a:xfrm>
            <a:off x="7333867" y="2971801"/>
            <a:ext cx="3486533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‘We can do one of two things: we can make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hole in your iris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or I can give you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injection of steroids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immediately and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dilate your eye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we can break this open.’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A1639A-43A6-D646-EC14-2F779CF14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459" y="4018684"/>
            <a:ext cx="301778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2B86-3BAF-B223-704E-01A0241AC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B7D8E-D06E-B72C-AE8A-B87A9BE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985A5-197D-74BE-D767-618EDD42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Demerol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injectie en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verdoving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Ooglidspreider</a:t>
            </a: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‘A long needle full of steroids was in-		</a:t>
            </a:r>
            <a:r>
              <a:rPr lang="en-US" sz="3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jected</a:t>
            </a:r>
            <a:r>
              <a:rPr lang="en-US" sz="3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directly into Elvis's eyeball’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Binnen een paar uur Elvis flink opgeknapt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9A452E-D568-DD6D-59E8-28CBEEF82B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868" y="2475634"/>
            <a:ext cx="301778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78C2D6B-A642-0667-4AE9-988D6F159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78" y="0"/>
            <a:ext cx="8569444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CA325C1-B934-CDB0-0669-023052605732}"/>
              </a:ext>
            </a:extLst>
          </p:cNvPr>
          <p:cNvSpPr txBox="1"/>
          <p:nvPr/>
        </p:nvSpPr>
        <p:spPr>
          <a:xfrm>
            <a:off x="1336518" y="6150114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772025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Acuut glaucoom Elvis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Mogelijk tgv recidiverende regenboogvliesontsteking</a:t>
            </a:r>
          </a:p>
          <a:p>
            <a:pPr marL="0" indent="0" algn="l" rtl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Zeker niet: injectie corticosteroïden in oogbal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Waarschijnlijk: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mydricaine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onder slijmvlies</a:t>
            </a:r>
          </a:p>
          <a:p>
            <a:pPr lvl="1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A714A-A736-BE70-9C58-159AD2ADF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1F6F-D7C8-4A95-852F-3CFD43EF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91F40-DEED-0F5B-7992-BBFA3892B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Vocht aflaten?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Gat in regenboogvlies?					(‘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surgical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(‘hole in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iris’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8F7845-F9DA-D82A-4F92-49EF2421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43" y="346756"/>
            <a:ext cx="4317968" cy="23877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D9FE85-1B7B-4B44-4FB5-22F7847D23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644" y="2868979"/>
            <a:ext cx="4317968" cy="37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2325" cy="43513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1973: officiële diagnose glaucoom, beide ogen, 				ondanks oogdruppels elke dag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Elvis gebruikte veel corticosteroïden: 	oogdruppels, pillen en injecties		voorgeschreven of zelfmedicatie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Corticosteroïden: risicofactor verhoogde oogdruk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61E9-B27B-CCCC-2F58-76E285F0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222E8-FA79-FD4C-614B-B13BCEE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FFF11-33F8-5BAD-B0C7-560332AC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2325" cy="4351338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Regenboogvliesonstekingen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oogdrukverhoging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behandeling met corticosteroïden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11F7E2-FA88-EFF6-4B46-A52D7D0C1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13" y="3429000"/>
            <a:ext cx="3962672" cy="317862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F414050-D3DD-A4EF-BCBB-1C88AC99E0BD}"/>
              </a:ext>
            </a:extLst>
          </p:cNvPr>
          <p:cNvSpPr txBox="1"/>
          <p:nvPr/>
        </p:nvSpPr>
        <p:spPr>
          <a:xfrm>
            <a:off x="7478975" y="6006454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6607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B143-B52E-9BAC-CF19-D7C845C3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DF7C5-FF86-4428-9DFE-95596FA9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3EB78-6182-1688-7AD8-616620EA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Linda Thompson: eind 1974 suggereerde arts marihuana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Elvis zou dit 3 maanden hebben gerookt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F3B95A-C504-A429-366E-C7C3A03B0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20"/>
          <a:stretch>
            <a:fillRect/>
          </a:stretch>
        </p:blipFill>
        <p:spPr>
          <a:xfrm>
            <a:off x="4149582" y="4001294"/>
            <a:ext cx="3892836" cy="275025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A6C3B5-6BEE-40B5-C22A-CBB4886A320A}"/>
              </a:ext>
            </a:extLst>
          </p:cNvPr>
          <p:cNvSpPr txBox="1"/>
          <p:nvPr/>
        </p:nvSpPr>
        <p:spPr>
          <a:xfrm>
            <a:off x="3674919" y="6176963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3306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Onwaarschijnlijk: anti-straatdrugs en rookte niet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Oogdruk omlaag, maar doorbloeding oogzenuw ook!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A4389C-471F-FFEA-4F4F-30A78FD0C7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07" y="1115003"/>
            <a:ext cx="3889585" cy="27556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2DE23D8-C5C7-456E-41FB-F7B4125C4049}"/>
              </a:ext>
            </a:extLst>
          </p:cNvPr>
          <p:cNvSpPr txBox="1"/>
          <p:nvPr/>
        </p:nvSpPr>
        <p:spPr>
          <a:xfrm>
            <a:off x="3687175" y="3291013"/>
            <a:ext cx="75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AB9C549E-FC4C-24A5-D023-CB2E8FE09FCA}"/>
              </a:ext>
            </a:extLst>
          </p:cNvPr>
          <p:cNvSpPr/>
          <p:nvPr/>
        </p:nvSpPr>
        <p:spPr>
          <a:xfrm>
            <a:off x="881741" y="706092"/>
            <a:ext cx="10689771" cy="3442835"/>
          </a:xfrm>
          <a:prstGeom prst="mathMultiply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D1291-091A-4585-AF27-58F2D610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073722-D392-4F2A-88F2-0ED4375F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3698" cy="43513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Elvis Presley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Medische aandoeningen, verslavingen en doodsoorzaak: onderwerp van uitgebreide speculatie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Relatief weinig bekend over zijn oogproblemen</a:t>
            </a:r>
          </a:p>
          <a:p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Beperkingen 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Gebrek aan gegevens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Betrouwbaarheid?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geen oogheelkundige bronnen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veel niet-medische bronnen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verkeerde herinneringen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persoonlijke of financiële belangen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incomplete of afwezige documenten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2F55F-ADD5-9EF0-4AE1-826A2963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4323B-3864-33AB-4EDF-3D8BC18F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3E612-2102-6EE6-A9BC-BC47E2B8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04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Dankzij Dr. Nick toch e.e.a. te reconstrueren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1FA4E-4CD9-3CE1-A191-92A5BC93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972" y="2522028"/>
            <a:ext cx="2960914" cy="37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1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Samenvattend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Chronisch glaucoom</a:t>
            </a:r>
          </a:p>
          <a:p>
            <a:pPr marL="0" indent="0" algn="l" rtl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Verhoogde oogdruk door fors gebruik steroïden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Verhoogde oogdruk door 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regenboogvliesontstekingen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2E932-1CF0-4688-24E2-FF137384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672FD-2815-C8DD-D63F-50AE34FD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872AD-1C59-B35D-1F60-8702E974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Acuut glaucoom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Maart 1971: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rechteroog</a:t>
            </a:r>
          </a:p>
          <a:p>
            <a:pPr lvl="1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t.g.v. recidiverende regenboogvliesontsteking</a:t>
            </a:r>
          </a:p>
          <a:p>
            <a:pPr lvl="1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A3A-8F0F-4736-9DCD-5C9131DB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A61E5-3A34-4779-973A-20E1008F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Autofit/>
          </a:bodyPr>
          <a:lstStyle/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Naast vele algemene gezondheidsproblemen had Elvis glaucoom aan beide ogen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Waarschijnlijk was zijn gezichtsvermogen op het einde van zijn leven flink afgenomen</a:t>
            </a:r>
          </a:p>
          <a:p>
            <a:pPr algn="l" rtl="0"/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 hij langer geleefd, was hij mogelijk blind geworden</a:t>
            </a:r>
          </a:p>
        </p:txBody>
      </p:sp>
    </p:spTree>
    <p:extLst>
      <p:ext uri="{BB962C8B-B14F-4D97-AF65-F5344CB8AC3E}">
        <p14:creationId xmlns:p14="http://schemas.microsoft.com/office/powerpoint/2010/main" val="3071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C354B85-9574-A434-B69C-7AE43D1EE8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78" y="0"/>
            <a:ext cx="856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2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E45F-8E58-3BA3-1766-3DC7F5E1B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3AC52-7593-5B01-C97B-F23D2548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 of </a:t>
            </a:r>
            <a:r>
              <a:rPr lang="nl-NL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Medical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Biography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2024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C1FE1-4820-1D21-C49C-534107EA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3F56D78-E1FC-A38F-E285-0FFE8FCBB6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4" t="26622" r="12127" b="37510"/>
          <a:stretch>
            <a:fillRect/>
          </a:stretch>
        </p:blipFill>
        <p:spPr>
          <a:xfrm>
            <a:off x="0" y="2272918"/>
            <a:ext cx="12192000" cy="31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554C5-6990-414B-BAE3-76E0AEF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40F2D-344E-4835-977A-54C5AB7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George Nichopoulos (1927-2016) 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“Dr. Nick”</a:t>
            </a:r>
          </a:p>
          <a:p>
            <a:pPr marL="0" indent="0">
              <a:buNone/>
            </a:pPr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Lijfarts Elvis 1970 – 1977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73D071-FED2-4AD5-864C-B7B60C02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37" y="3216381"/>
            <a:ext cx="5033365" cy="30955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ACD685-E842-340D-94B8-B8A1BB63C5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72" y="365125"/>
            <a:ext cx="2042893" cy="26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CFA8BAB-7614-4A5E-85B5-291F448BF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2" r="34362" b="10355"/>
          <a:stretch/>
        </p:blipFill>
        <p:spPr>
          <a:xfrm>
            <a:off x="4420201" y="900046"/>
            <a:ext cx="3351598" cy="50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554C5-6990-414B-BAE3-76E0AEF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40F2D-344E-4835-977A-54C5AB77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Forest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Tennant</a:t>
            </a:r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(1937)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Verslavingsarts</a:t>
            </a:r>
          </a:p>
          <a:p>
            <a:endParaRPr lang="nl-N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Deskundige in rechtszaak 							tegen Dr. Nick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8A2CA0-2FDA-48F2-9A92-0C43D8820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624" y="1036176"/>
            <a:ext cx="4087202" cy="47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2E4AB03-6B40-4C85-A8E9-5AC22D08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88" y="1123791"/>
            <a:ext cx="3068023" cy="46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190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Breedbeeld</PresentationFormat>
  <Paragraphs>281</Paragraphs>
  <Slides>45</Slides>
  <Notes>40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Kantoorthema</vt:lpstr>
      <vt:lpstr>PowerPoint-presentatie</vt:lpstr>
      <vt:lpstr>Suspicious eyes: Elvis en zijn glaucoom</vt:lpstr>
      <vt:lpstr>Belangenverstrengeling</vt:lpstr>
      <vt:lpstr>Doel</vt:lpstr>
      <vt:lpstr>Journal of Medical Biography 2024</vt:lpstr>
      <vt:lpstr>Bronnen</vt:lpstr>
      <vt:lpstr>PowerPoint-presentatie</vt:lpstr>
      <vt:lpstr>Bronnen</vt:lpstr>
      <vt:lpstr>PowerPoint-presentatie</vt:lpstr>
      <vt:lpstr>PowerPoint-presentatie</vt:lpstr>
      <vt:lpstr>Bronnen</vt:lpstr>
      <vt:lpstr>PowerPoint-presentatie</vt:lpstr>
      <vt:lpstr>Introductie</vt:lpstr>
      <vt:lpstr>PowerPoint-presentatie</vt:lpstr>
      <vt:lpstr>Algemene gezondheid</vt:lpstr>
      <vt:lpstr>Ongezonde levensstijl</vt:lpstr>
      <vt:lpstr>Algemene gezondheid</vt:lpstr>
      <vt:lpstr>PowerPoint-presentatie</vt:lpstr>
      <vt:lpstr>Vier grote ziekenhuisopnames</vt:lpstr>
      <vt:lpstr>PowerPoint-presentatie</vt:lpstr>
      <vt:lpstr>PowerPoint-presentatie</vt:lpstr>
      <vt:lpstr>Algemene gezondheid</vt:lpstr>
      <vt:lpstr>Ogen</vt:lpstr>
      <vt:lpstr>Dr. Nick:</vt:lpstr>
      <vt:lpstr>Dr. Nick:</vt:lpstr>
      <vt:lpstr>PowerPoint-presentatie</vt:lpstr>
      <vt:lpstr>Acuut glaucoom</vt:lpstr>
      <vt:lpstr>Normaal</vt:lpstr>
      <vt:lpstr>Acuut glaucoom</vt:lpstr>
      <vt:lpstr>Acuut glaucoom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Beperkingen studie</vt:lpstr>
      <vt:lpstr>PowerPoint-presentatie</vt:lpstr>
      <vt:lpstr>Samenvattend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eyes De ogen van Elvis Presley</dc:title>
  <dc:creator>Richard Zegers</dc:creator>
  <cp:lastModifiedBy>Carlo Rikels</cp:lastModifiedBy>
  <cp:revision>26</cp:revision>
  <dcterms:created xsi:type="dcterms:W3CDTF">2024-03-17T10:06:12Z</dcterms:created>
  <dcterms:modified xsi:type="dcterms:W3CDTF">2026-05-19T14:38:37Z</dcterms:modified>
</cp:coreProperties>
</file>